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Lst>
  <p:sldSz cy="6858000" cx="12192000"/>
  <p:notesSz cx="6858000" cy="9144000"/>
  <p:embeddedFontLst>
    <p:embeddedFont>
      <p:font typeface="Teko"/>
      <p:regular r:id="rId84"/>
      <p:bold r:id="rId85"/>
    </p:embeddedFont>
    <p:embeddedFont>
      <p:font typeface="Roboto"/>
      <p:regular r:id="rId86"/>
      <p:bold r:id="rId87"/>
      <p:italic r:id="rId88"/>
      <p:boldItalic r:id="rId89"/>
    </p:embeddedFont>
    <p:embeddedFont>
      <p:font typeface="Arial Black"/>
      <p:regular r:id="rId90"/>
    </p:embeddedFont>
    <p:embeddedFont>
      <p:font typeface="DM Sans"/>
      <p:regular r:id="rId91"/>
      <p:bold r:id="rId92"/>
      <p:italic r:id="rId93"/>
      <p:boldItalic r:id="rId94"/>
    </p:embeddedFont>
    <p:embeddedFont>
      <p:font typeface="Open Sans"/>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4192DA4-D1D4-4D6D-8779-B38D32A2A847}">
  <a:tblStyle styleId="{64192DA4-D1D4-4D6D-8779-B38D32A2A847}"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FAECE6"/>
          </a:solidFill>
        </a:fill>
      </a:tcStyle>
    </a:wholeTbl>
    <a:band1H>
      <a:tcTxStyle b="off" i="off"/>
      <a:tcStyle>
        <a:fill>
          <a:solidFill>
            <a:srgbClr val="F5D8CA"/>
          </a:solidFill>
        </a:fill>
      </a:tcStyle>
    </a:band1H>
    <a:band2H>
      <a:tcTxStyle b="off" i="off"/>
    </a:band2H>
    <a:band1V>
      <a:tcTxStyle b="off" i="off"/>
      <a:tcStyle>
        <a:fill>
          <a:solidFill>
            <a:srgbClr val="F5D8CA"/>
          </a:solidFill>
        </a:fill>
      </a:tcStyle>
    </a:band1V>
    <a:band2V>
      <a:tcTxStyle b="off" i="off"/>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b="off" i="off"/>
    </a:seCell>
    <a:swCell>
      <a:tcTxStyle b="off" i="off"/>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OpenSans-regular.fntdata"/><Relationship Id="rId94" Type="http://schemas.openxmlformats.org/officeDocument/2006/relationships/font" Target="fonts/DMSans-boldItalic.fntdata"/><Relationship Id="rId97" Type="http://schemas.openxmlformats.org/officeDocument/2006/relationships/font" Target="fonts/OpenSans-italic.fntdata"/><Relationship Id="rId96" Type="http://schemas.openxmlformats.org/officeDocument/2006/relationships/font" Target="fonts/OpenSans-bold.fntdata"/><Relationship Id="rId11" Type="http://schemas.openxmlformats.org/officeDocument/2006/relationships/slide" Target="slides/slide6.xml"/><Relationship Id="rId10" Type="http://schemas.openxmlformats.org/officeDocument/2006/relationships/slide" Target="slides/slide5.xml"/><Relationship Id="rId98" Type="http://schemas.openxmlformats.org/officeDocument/2006/relationships/font" Target="fonts/OpenSans-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DMSans-regular.fntdata"/><Relationship Id="rId90" Type="http://schemas.openxmlformats.org/officeDocument/2006/relationships/font" Target="fonts/ArialBlack-regular.fntdata"/><Relationship Id="rId93" Type="http://schemas.openxmlformats.org/officeDocument/2006/relationships/font" Target="fonts/DMSans-italic.fntdata"/><Relationship Id="rId92" Type="http://schemas.openxmlformats.org/officeDocument/2006/relationships/font" Target="fonts/DMSan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Teko-regular.fntdata"/><Relationship Id="rId83" Type="http://schemas.openxmlformats.org/officeDocument/2006/relationships/slide" Target="slides/slide78.xml"/><Relationship Id="rId86" Type="http://schemas.openxmlformats.org/officeDocument/2006/relationships/font" Target="fonts/Roboto-regular.fntdata"/><Relationship Id="rId85" Type="http://schemas.openxmlformats.org/officeDocument/2006/relationships/font" Target="fonts/Teko-bold.fntdata"/><Relationship Id="rId88" Type="http://schemas.openxmlformats.org/officeDocument/2006/relationships/font" Target="fonts/Roboto-italic.fntdata"/><Relationship Id="rId87" Type="http://schemas.openxmlformats.org/officeDocument/2006/relationships/font" Target="fonts/Roboto-bold.fntdata"/><Relationship Id="rId89" Type="http://schemas.openxmlformats.org/officeDocument/2006/relationships/font" Target="fonts/Roboto-boldItalic.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2" name="Google Shape;11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5" name="Google Shape;185;p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90" name="Google Shape;190;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04" name="Google Shape;204;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15" name="Google Shape;215;p1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26" name="Google Shape;226;p1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39" name="Google Shape;239;p1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47" name="Google Shape;247;p1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56" name="Google Shape;256;p1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63" name="Google Shape;263;p1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18" name="Google Shape;118;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0" name="Google Shape;270;p2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79" name="Google Shape;279;p2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8" name="Google Shape;288;p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95" name="Google Shape;295;p2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1" name="Google Shape;301;p2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08" name="Google Shape;308;p2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15" name="Google Shape;315;p2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2" name="Google Shape;322;p2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29" name="Google Shape;329;p2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36" name="Google Shape;336;p2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3" name="Google Shape;123;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44" name="Google Shape;344;p3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57" name="Google Shape;357;p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0" name="Google Shape;370;p3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78" name="Google Shape;378;p3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86" name="Google Shape;386;p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394" name="Google Shape;394;p3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1" name="Google Shape;401;p3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08" name="Google Shape;408;p3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15" name="Google Shape;415;p3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25" name="Google Shape;425;p3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29" name="Google Shape;12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36" name="Google Shape;436;p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43" name="Google Shape;443;p4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0" name="Google Shape;450;p4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56" name="Google Shape;456;p4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64" name="Google Shape;464;p4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71" name="Google Shape;471;p4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497" name="Google Shape;497;p4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04" name="Google Shape;504;p4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1" name="Google Shape;511;p4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18" name="Google Shape;518;p4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37" name="Google Shape;13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24" name="Google Shape;524;p5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37" name="Google Shape;537;p5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44" name="Google Shape;544;p5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54" name="Google Shape;554;p5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63" name="Google Shape;563;p5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71" name="Google Shape;571;p5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0" name="Google Shape;580;p5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89" name="Google Shape;589;p5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599" name="Google Shape;599;p5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06" name="Google Shape;606;p5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45" name="Google Shape;145;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16" name="Google Shape;616;p6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22" name="Google Shape;622;p6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33" name="Google Shape;633;p6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43" name="Google Shape;643;p6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55" name="Google Shape;655;p6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66" name="Google Shape;666;p6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77" name="Google Shape;677;p6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86" name="Google Shape;686;p6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697" name="Google Shape;697;p6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05" name="Google Shape;705;p6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1" name="Google Shape;161;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3" name="Google Shape;713;p7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19" name="Google Shape;719;p7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p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5" name="Google Shape;725;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0" name="Google Shape;730;p7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37" name="Google Shape;737;p7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3" name="Google Shape;743;p7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49" name="Google Shape;749;p7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56" name="Google Shape;756;p7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763" name="Google Shape;763;p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69" name="Google Shape;169;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80" name="Google Shape;180;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ítulo y descripción">
  <p:cSld name="1_Título y descripción">
    <p:spTree>
      <p:nvGrpSpPr>
        <p:cNvPr id="14" name="Shape 14"/>
        <p:cNvGrpSpPr/>
        <p:nvPr/>
      </p:nvGrpSpPr>
      <p:grpSpPr>
        <a:xfrm>
          <a:off x="0" y="0"/>
          <a:ext cx="0" cy="0"/>
          <a:chOff x="0" y="0"/>
          <a:chExt cx="0" cy="0"/>
        </a:xfrm>
      </p:grpSpPr>
      <p:sp>
        <p:nvSpPr>
          <p:cNvPr id="15" name="Google Shape;15;p2"/>
          <p:cNvSpPr txBox="1"/>
          <p:nvPr>
            <p:ph type="title"/>
          </p:nvPr>
        </p:nvSpPr>
        <p:spPr>
          <a:xfrm>
            <a:off x="685801" y="685800"/>
            <a:ext cx="10396902" cy="3194903"/>
          </a:xfrm>
          <a:prstGeom prst="rect">
            <a:avLst/>
          </a:prstGeom>
          <a:noFill/>
          <a:ln>
            <a:noFill/>
          </a:ln>
        </p:spPr>
        <p:txBody>
          <a:bodyPr anchorCtr="0" anchor="ctr" bIns="45700" lIns="91425" spcFirstLastPara="1" rIns="91425" wrap="square" tIns="45700">
            <a:normAutofit/>
          </a:bodyPr>
          <a:lstStyle>
            <a:lvl1pPr lvl="0" algn="ctr">
              <a:lnSpc>
                <a:spcPct val="85000"/>
              </a:lnSpc>
              <a:spcBef>
                <a:spcPts val="0"/>
              </a:spcBef>
              <a:spcAft>
                <a:spcPts val="0"/>
              </a:spcAft>
              <a:buClr>
                <a:srgbClr val="3F3F3F"/>
              </a:buClr>
              <a:buSzPts val="4800"/>
              <a:buFont typeface="Calibri"/>
              <a:buNone/>
              <a:defRPr sz="4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6" name="Google Shape;16;p2"/>
          <p:cNvSpPr txBox="1"/>
          <p:nvPr>
            <p:ph idx="1" type="body"/>
          </p:nvPr>
        </p:nvSpPr>
        <p:spPr>
          <a:xfrm>
            <a:off x="685779" y="4106333"/>
            <a:ext cx="10394729" cy="1273606"/>
          </a:xfrm>
          <a:prstGeom prst="rect">
            <a:avLst/>
          </a:prstGeom>
          <a:noFill/>
          <a:ln>
            <a:noFill/>
          </a:ln>
        </p:spPr>
        <p:txBody>
          <a:bodyPr anchorCtr="0" anchor="ctr" bIns="45700" lIns="0" spcFirstLastPara="1" rIns="0" wrap="square" tIns="45700">
            <a:normAutofit/>
          </a:bodyPr>
          <a:lstStyle>
            <a:lvl1pPr indent="-228600" lvl="0" marL="457200" algn="ctr">
              <a:lnSpc>
                <a:spcPct val="90000"/>
              </a:lnSpc>
              <a:spcBef>
                <a:spcPts val="1200"/>
              </a:spcBef>
              <a:spcAft>
                <a:spcPts val="0"/>
              </a:spcAft>
              <a:buSzPts val="1800"/>
              <a:buNone/>
              <a:defRPr sz="1800"/>
            </a:lvl1pPr>
            <a:lvl2pPr indent="-228600" lvl="1" marL="914400" algn="l">
              <a:lnSpc>
                <a:spcPct val="90000"/>
              </a:lnSpc>
              <a:spcBef>
                <a:spcPts val="200"/>
              </a:spcBef>
              <a:spcAft>
                <a:spcPts val="0"/>
              </a:spcAft>
              <a:buSzPts val="1400"/>
              <a:buNone/>
              <a:defRPr sz="1400"/>
            </a:lvl2pPr>
            <a:lvl3pPr indent="-228600" lvl="2" marL="1371600" algn="l">
              <a:lnSpc>
                <a:spcPct val="90000"/>
              </a:lnSpc>
              <a:spcBef>
                <a:spcPts val="400"/>
              </a:spcBef>
              <a:spcAft>
                <a:spcPts val="0"/>
              </a:spcAft>
              <a:buSzPts val="1200"/>
              <a:buNone/>
              <a:defRPr sz="1200"/>
            </a:lvl3pPr>
            <a:lvl4pPr indent="-228600" lvl="3" marL="1828800" algn="l">
              <a:lnSpc>
                <a:spcPct val="90000"/>
              </a:lnSpc>
              <a:spcBef>
                <a:spcPts val="400"/>
              </a:spcBef>
              <a:spcAft>
                <a:spcPts val="0"/>
              </a:spcAft>
              <a:buSzPts val="1000"/>
              <a:buNone/>
              <a:defRPr sz="1000"/>
            </a:lvl4pPr>
            <a:lvl5pPr indent="-228600" lvl="4" marL="2286000" algn="l">
              <a:lnSpc>
                <a:spcPct val="90000"/>
              </a:lnSpc>
              <a:spcBef>
                <a:spcPts val="400"/>
              </a:spcBef>
              <a:spcAft>
                <a:spcPts val="0"/>
              </a:spcAft>
              <a:buSzPts val="1000"/>
              <a:buNone/>
              <a:defRPr sz="1000"/>
            </a:lvl5pPr>
            <a:lvl6pPr indent="-228600" lvl="5" marL="2743200" algn="l">
              <a:lnSpc>
                <a:spcPct val="90000"/>
              </a:lnSpc>
              <a:spcBef>
                <a:spcPts val="400"/>
              </a:spcBef>
              <a:spcAft>
                <a:spcPts val="0"/>
              </a:spcAft>
              <a:buSzPts val="1000"/>
              <a:buNone/>
              <a:defRPr sz="1000"/>
            </a:lvl6pPr>
            <a:lvl7pPr indent="-228600" lvl="6" marL="3200400" algn="l">
              <a:lnSpc>
                <a:spcPct val="90000"/>
              </a:lnSpc>
              <a:spcBef>
                <a:spcPts val="400"/>
              </a:spcBef>
              <a:spcAft>
                <a:spcPts val="0"/>
              </a:spcAft>
              <a:buSzPts val="1000"/>
              <a:buNone/>
              <a:defRPr sz="1000"/>
            </a:lvl7pPr>
            <a:lvl8pPr indent="-228600" lvl="7" marL="3657600" algn="l">
              <a:lnSpc>
                <a:spcPct val="90000"/>
              </a:lnSpc>
              <a:spcBef>
                <a:spcPts val="400"/>
              </a:spcBef>
              <a:spcAft>
                <a:spcPts val="0"/>
              </a:spcAft>
              <a:buSzPts val="1000"/>
              <a:buNone/>
              <a:defRPr sz="1000"/>
            </a:lvl8pPr>
            <a:lvl9pPr indent="-228600" lvl="8" marL="4114800" algn="l">
              <a:lnSpc>
                <a:spcPct val="90000"/>
              </a:lnSpc>
              <a:spcBef>
                <a:spcPts val="400"/>
              </a:spcBef>
              <a:spcAft>
                <a:spcPts val="400"/>
              </a:spcAft>
              <a:buSzPts val="1000"/>
              <a:buNone/>
              <a:defRPr sz="1000"/>
            </a:lvl9pPr>
          </a:lstStyle>
          <a:p/>
        </p:txBody>
      </p:sp>
      <p:sp>
        <p:nvSpPr>
          <p:cNvPr id="17" name="Google Shape;17;p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showMasterSp="0" type="objTx">
  <p:cSld name="OBJECT_WITH_CAPTION_TEXT">
    <p:spTree>
      <p:nvGrpSpPr>
        <p:cNvPr id="78" name="Shape 78"/>
        <p:cNvGrpSpPr/>
        <p:nvPr/>
      </p:nvGrpSpPr>
      <p:grpSpPr>
        <a:xfrm>
          <a:off x="0" y="0"/>
          <a:ext cx="0" cy="0"/>
          <a:chOff x="0" y="0"/>
          <a:chExt cx="0" cy="0"/>
        </a:xfrm>
      </p:grpSpPr>
      <p:sp>
        <p:nvSpPr>
          <p:cNvPr id="79" name="Google Shape;79;p11"/>
          <p:cNvSpPr/>
          <p:nvPr/>
        </p:nvSpPr>
        <p:spPr>
          <a:xfrm>
            <a:off x="16" y="0"/>
            <a:ext cx="4050791" cy="6858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11"/>
          <p:cNvSpPr/>
          <p:nvPr/>
        </p:nvSpPr>
        <p:spPr>
          <a:xfrm>
            <a:off x="4040071" y="0"/>
            <a:ext cx="64008" cy="68580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11"/>
          <p:cNvSpPr txBox="1"/>
          <p:nvPr>
            <p:ph type="title"/>
          </p:nvPr>
        </p:nvSpPr>
        <p:spPr>
          <a:xfrm>
            <a:off x="457200" y="594359"/>
            <a:ext cx="3200400" cy="22860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 type="body"/>
          </p:nvPr>
        </p:nvSpPr>
        <p:spPr>
          <a:xfrm>
            <a:off x="4800600" y="731520"/>
            <a:ext cx="6492240" cy="52578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83" name="Google Shape;83;p11"/>
          <p:cNvSpPr txBox="1"/>
          <p:nvPr>
            <p:ph idx="2" type="body"/>
          </p:nvPr>
        </p:nvSpPr>
        <p:spPr>
          <a:xfrm>
            <a:off x="457200" y="2926080"/>
            <a:ext cx="3200400" cy="337912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1500"/>
              <a:buNone/>
              <a:defRPr sz="1500">
                <a:solidFill>
                  <a:srgbClr val="FFFFFF"/>
                </a:solidFill>
              </a:defRPr>
            </a:lvl1pPr>
            <a:lvl2pPr indent="-228600" lvl="1" marL="914400" algn="l">
              <a:lnSpc>
                <a:spcPct val="90000"/>
              </a:lnSpc>
              <a:spcBef>
                <a:spcPts val="2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84" name="Google Shape;84;p11"/>
          <p:cNvSpPr txBox="1"/>
          <p:nvPr>
            <p:ph idx="10" type="dt"/>
          </p:nvPr>
        </p:nvSpPr>
        <p:spPr>
          <a:xfrm>
            <a:off x="465512" y="6459785"/>
            <a:ext cx="261851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1"/>
          <p:cNvSpPr txBox="1"/>
          <p:nvPr>
            <p:ph idx="11" type="ftr"/>
          </p:nvPr>
        </p:nvSpPr>
        <p:spPr>
          <a:xfrm>
            <a:off x="4800600" y="6459785"/>
            <a:ext cx="4648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chemeClr val="dk2"/>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showMasterSp="0" type="picTx">
  <p:cSld name="PICTURE_WITH_CAPTION_TEXT">
    <p:spTree>
      <p:nvGrpSpPr>
        <p:cNvPr id="87" name="Shape 87"/>
        <p:cNvGrpSpPr/>
        <p:nvPr/>
      </p:nvGrpSpPr>
      <p:grpSpPr>
        <a:xfrm>
          <a:off x="0" y="0"/>
          <a:ext cx="0" cy="0"/>
          <a:chOff x="0" y="0"/>
          <a:chExt cx="0" cy="0"/>
        </a:xfrm>
      </p:grpSpPr>
      <p:sp>
        <p:nvSpPr>
          <p:cNvPr id="88" name="Google Shape;88;p12"/>
          <p:cNvSpPr/>
          <p:nvPr/>
        </p:nvSpPr>
        <p:spPr>
          <a:xfrm>
            <a:off x="0" y="4953000"/>
            <a:ext cx="12188825" cy="19050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12"/>
          <p:cNvSpPr/>
          <p:nvPr/>
        </p:nvSpPr>
        <p:spPr>
          <a:xfrm>
            <a:off x="15" y="491507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12"/>
          <p:cNvSpPr txBox="1"/>
          <p:nvPr>
            <p:ph type="title"/>
          </p:nvPr>
        </p:nvSpPr>
        <p:spPr>
          <a:xfrm>
            <a:off x="1097280" y="5074920"/>
            <a:ext cx="10113264" cy="822960"/>
          </a:xfrm>
          <a:prstGeom prst="rect">
            <a:avLst/>
          </a:prstGeom>
          <a:noFill/>
          <a:ln>
            <a:noFill/>
          </a:ln>
        </p:spPr>
        <p:txBody>
          <a:bodyPr anchorCtr="0" anchor="b" bIns="0" lIns="91425" spcFirstLastPara="1" rIns="91425" wrap="square" tIns="0">
            <a:noAutofit/>
          </a:bodyPr>
          <a:lstStyle>
            <a:lvl1pPr lvl="0" algn="l">
              <a:lnSpc>
                <a:spcPct val="85000"/>
              </a:lnSpc>
              <a:spcBef>
                <a:spcPts val="0"/>
              </a:spcBef>
              <a:spcAft>
                <a:spcPts val="0"/>
              </a:spcAft>
              <a:buClr>
                <a:srgbClr val="FFFFFF"/>
              </a:buClr>
              <a:buSzPts val="3600"/>
              <a:buFont typeface="Calibri"/>
              <a:buNone/>
              <a:defRPr b="0" sz="3600">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2"/>
          <p:cNvSpPr/>
          <p:nvPr>
            <p:ph idx="2" type="pic"/>
          </p:nvPr>
        </p:nvSpPr>
        <p:spPr>
          <a:xfrm>
            <a:off x="15" y="0"/>
            <a:ext cx="12191985" cy="4915076"/>
          </a:xfrm>
          <a:prstGeom prst="rect">
            <a:avLst/>
          </a:prstGeom>
          <a:noFill/>
          <a:ln>
            <a:noFill/>
          </a:ln>
        </p:spPr>
      </p:sp>
      <p:sp>
        <p:nvSpPr>
          <p:cNvPr id="92" name="Google Shape;92;p12"/>
          <p:cNvSpPr txBox="1"/>
          <p:nvPr>
            <p:ph idx="1" type="body"/>
          </p:nvPr>
        </p:nvSpPr>
        <p:spPr>
          <a:xfrm>
            <a:off x="1097280" y="5907023"/>
            <a:ext cx="10113264" cy="594360"/>
          </a:xfrm>
          <a:prstGeom prst="rect">
            <a:avLst/>
          </a:prstGeom>
          <a:noFill/>
          <a:ln>
            <a:noFill/>
          </a:ln>
        </p:spPr>
        <p:txBody>
          <a:bodyPr anchorCtr="0" anchor="t" bIns="0" lIns="91425" spcFirstLastPara="1" rIns="91425" wrap="square" tIns="0">
            <a:normAutofit/>
          </a:bodyPr>
          <a:lstStyle>
            <a:lvl1pPr indent="-228600" lvl="0" marL="457200" algn="l">
              <a:lnSpc>
                <a:spcPct val="90000"/>
              </a:lnSpc>
              <a:spcBef>
                <a:spcPts val="0"/>
              </a:spcBef>
              <a:spcAft>
                <a:spcPts val="0"/>
              </a:spcAft>
              <a:buSzPts val="1500"/>
              <a:buNone/>
              <a:defRPr sz="1500">
                <a:solidFill>
                  <a:srgbClr val="FFFFFF"/>
                </a:solidFill>
              </a:defRPr>
            </a:lvl1pPr>
            <a:lvl2pPr indent="-228600" lvl="1" marL="914400" algn="l">
              <a:lnSpc>
                <a:spcPct val="90000"/>
              </a:lnSpc>
              <a:spcBef>
                <a:spcPts val="600"/>
              </a:spcBef>
              <a:spcAft>
                <a:spcPts val="0"/>
              </a:spcAft>
              <a:buSzPts val="1200"/>
              <a:buNone/>
              <a:defRPr sz="1200"/>
            </a:lvl2pPr>
            <a:lvl3pPr indent="-228600" lvl="2" marL="1371600" algn="l">
              <a:lnSpc>
                <a:spcPct val="90000"/>
              </a:lnSpc>
              <a:spcBef>
                <a:spcPts val="400"/>
              </a:spcBef>
              <a:spcAft>
                <a:spcPts val="0"/>
              </a:spcAft>
              <a:buSzPts val="1000"/>
              <a:buNone/>
              <a:defRPr sz="1000"/>
            </a:lvl3pPr>
            <a:lvl4pPr indent="-228600" lvl="3" marL="1828800" algn="l">
              <a:lnSpc>
                <a:spcPct val="90000"/>
              </a:lnSpc>
              <a:spcBef>
                <a:spcPts val="400"/>
              </a:spcBef>
              <a:spcAft>
                <a:spcPts val="0"/>
              </a:spcAft>
              <a:buSzPts val="900"/>
              <a:buNone/>
              <a:defRPr sz="900"/>
            </a:lvl4pPr>
            <a:lvl5pPr indent="-228600" lvl="4" marL="2286000" algn="l">
              <a:lnSpc>
                <a:spcPct val="90000"/>
              </a:lnSpc>
              <a:spcBef>
                <a:spcPts val="400"/>
              </a:spcBef>
              <a:spcAft>
                <a:spcPts val="0"/>
              </a:spcAft>
              <a:buSzPts val="900"/>
              <a:buNone/>
              <a:defRPr sz="900"/>
            </a:lvl5pPr>
            <a:lvl6pPr indent="-228600" lvl="5" marL="2743200" algn="l">
              <a:lnSpc>
                <a:spcPct val="90000"/>
              </a:lnSpc>
              <a:spcBef>
                <a:spcPts val="400"/>
              </a:spcBef>
              <a:spcAft>
                <a:spcPts val="0"/>
              </a:spcAft>
              <a:buSzPts val="900"/>
              <a:buNone/>
              <a:defRPr sz="900"/>
            </a:lvl6pPr>
            <a:lvl7pPr indent="-228600" lvl="6" marL="3200400" algn="l">
              <a:lnSpc>
                <a:spcPct val="90000"/>
              </a:lnSpc>
              <a:spcBef>
                <a:spcPts val="400"/>
              </a:spcBef>
              <a:spcAft>
                <a:spcPts val="0"/>
              </a:spcAft>
              <a:buSzPts val="900"/>
              <a:buNone/>
              <a:defRPr sz="900"/>
            </a:lvl7pPr>
            <a:lvl8pPr indent="-228600" lvl="7" marL="3657600" algn="l">
              <a:lnSpc>
                <a:spcPct val="90000"/>
              </a:lnSpc>
              <a:spcBef>
                <a:spcPts val="400"/>
              </a:spcBef>
              <a:spcAft>
                <a:spcPts val="0"/>
              </a:spcAft>
              <a:buSzPts val="900"/>
              <a:buNone/>
              <a:defRPr sz="900"/>
            </a:lvl8pPr>
            <a:lvl9pPr indent="-228600" lvl="8" marL="4114800" algn="l">
              <a:lnSpc>
                <a:spcPct val="90000"/>
              </a:lnSpc>
              <a:spcBef>
                <a:spcPts val="400"/>
              </a:spcBef>
              <a:spcAft>
                <a:spcPts val="400"/>
              </a:spcAft>
              <a:buSzPts val="900"/>
              <a:buNone/>
              <a:defRPr sz="900"/>
            </a:lvl9pPr>
          </a:lstStyle>
          <a:p/>
        </p:txBody>
      </p:sp>
      <p:sp>
        <p:nvSpPr>
          <p:cNvPr id="93" name="Google Shape;93;p12"/>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2"/>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2"/>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texto vertical" type="vertTx">
  <p:cSld name="VERTICAL_TEXT">
    <p:spTree>
      <p:nvGrpSpPr>
        <p:cNvPr id="96" name="Shape 96"/>
        <p:cNvGrpSpPr/>
        <p:nvPr/>
      </p:nvGrpSpPr>
      <p:grpSpPr>
        <a:xfrm>
          <a:off x="0" y="0"/>
          <a:ext cx="0" cy="0"/>
          <a:chOff x="0" y="0"/>
          <a:chExt cx="0" cy="0"/>
        </a:xfrm>
      </p:grpSpPr>
      <p:sp>
        <p:nvSpPr>
          <p:cNvPr id="97" name="Google Shape;97;p1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3"/>
          <p:cNvSpPr txBox="1"/>
          <p:nvPr>
            <p:ph idx="1" type="body"/>
          </p:nvPr>
        </p:nvSpPr>
        <p:spPr>
          <a:xfrm rot="5400000">
            <a:off x="4114800" y="-1171786"/>
            <a:ext cx="4023360" cy="100584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99" name="Google Shape;99;p1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1" name="Google Shape;101;p1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vertical y texto" showMasterSp="0" type="vertTitleAndTx">
  <p:cSld name="VERTICAL_TITLE_AND_VERTICAL_TEXT">
    <p:spTree>
      <p:nvGrpSpPr>
        <p:cNvPr id="102" name="Shape 102"/>
        <p:cNvGrpSpPr/>
        <p:nvPr/>
      </p:nvGrpSpPr>
      <p:grpSpPr>
        <a:xfrm>
          <a:off x="0" y="0"/>
          <a:ext cx="0" cy="0"/>
          <a:chOff x="0" y="0"/>
          <a:chExt cx="0" cy="0"/>
        </a:xfrm>
      </p:grpSpPr>
      <p:sp>
        <p:nvSpPr>
          <p:cNvPr id="103" name="Google Shape;103;p14"/>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4"/>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4"/>
          <p:cNvSpPr txBox="1"/>
          <p:nvPr>
            <p:ph type="title"/>
          </p:nvPr>
        </p:nvSpPr>
        <p:spPr>
          <a:xfrm rot="5400000">
            <a:off x="7160640" y="1979039"/>
            <a:ext cx="5757421" cy="262890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4"/>
          <p:cNvSpPr txBox="1"/>
          <p:nvPr>
            <p:ph idx="1" type="body"/>
          </p:nvPr>
        </p:nvSpPr>
        <p:spPr>
          <a:xfrm rot="5400000">
            <a:off x="1826639" y="-573661"/>
            <a:ext cx="5757422" cy="7734300"/>
          </a:xfrm>
          <a:prstGeom prst="rect">
            <a:avLst/>
          </a:prstGeom>
          <a:noFill/>
          <a:ln>
            <a:noFill/>
          </a:ln>
        </p:spPr>
        <p:txBody>
          <a:bodyPr anchorCtr="0" anchor="t" bIns="0" lIns="45700" spcFirstLastPara="1" rIns="45700" wrap="square" tIns="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107" name="Google Shape;107;p1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8" name="Google Shape;108;p1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9" name="Google Shape;109;p1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type="obj">
  <p:cSld name="OBJECT">
    <p:spTree>
      <p:nvGrpSpPr>
        <p:cNvPr id="20" name="Shape 20"/>
        <p:cNvGrpSpPr/>
        <p:nvPr/>
      </p:nvGrpSpPr>
      <p:grpSpPr>
        <a:xfrm>
          <a:off x="0" y="0"/>
          <a:ext cx="0" cy="0"/>
          <a:chOff x="0" y="0"/>
          <a:chExt cx="0" cy="0"/>
        </a:xfrm>
      </p:grpSpPr>
      <p:sp>
        <p:nvSpPr>
          <p:cNvPr id="21" name="Google Shape;21;p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48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3"/>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3" name="Google Shape;23;p3"/>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os objetos" type="twoObj">
  <p:cSld name="TWO_OBJECTS">
    <p:spTree>
      <p:nvGrpSpPr>
        <p:cNvPr id="26" name="Shape 26"/>
        <p:cNvGrpSpPr/>
        <p:nvPr/>
      </p:nvGrpSpPr>
      <p:grpSpPr>
        <a:xfrm>
          <a:off x="0" y="0"/>
          <a:ext cx="0" cy="0"/>
          <a:chOff x="0" y="0"/>
          <a:chExt cx="0" cy="0"/>
        </a:xfrm>
      </p:grpSpPr>
      <p:sp>
        <p:nvSpPr>
          <p:cNvPr id="27" name="Google Shape;27;p4"/>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4"/>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29" name="Google Shape;29;p4"/>
          <p:cNvSpPr txBox="1"/>
          <p:nvPr>
            <p:ph idx="2" type="body"/>
          </p:nvPr>
        </p:nvSpPr>
        <p:spPr>
          <a:xfrm>
            <a:off x="5993971" y="2063396"/>
            <a:ext cx="5086538" cy="3311189"/>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30" name="Google Shape;30;p4"/>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showMasterSp="0" type="blank">
  <p:cSld name="BLANK">
    <p:spTree>
      <p:nvGrpSpPr>
        <p:cNvPr id="33" name="Shape 33"/>
        <p:cNvGrpSpPr/>
        <p:nvPr/>
      </p:nvGrpSpPr>
      <p:grpSpPr>
        <a:xfrm>
          <a:off x="0" y="0"/>
          <a:ext cx="0" cy="0"/>
          <a:chOff x="0" y="0"/>
          <a:chExt cx="0" cy="0"/>
        </a:xfrm>
      </p:grpSpPr>
      <p:sp>
        <p:nvSpPr>
          <p:cNvPr id="34" name="Google Shape;34;p5"/>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5"/>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5"/>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solidFill>
                  <a:srgbClr val="FFFFF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type="title">
  <p:cSld name="TITLE">
    <p:spTree>
      <p:nvGrpSpPr>
        <p:cNvPr id="39" name="Shape 39"/>
        <p:cNvGrpSpPr/>
        <p:nvPr/>
      </p:nvGrpSpPr>
      <p:grpSpPr>
        <a:xfrm>
          <a:off x="0" y="0"/>
          <a:ext cx="0" cy="0"/>
          <a:chOff x="0" y="0"/>
          <a:chExt cx="0" cy="0"/>
        </a:xfrm>
      </p:grpSpPr>
      <p:sp>
        <p:nvSpPr>
          <p:cNvPr id="40" name="Google Shape;40;p6"/>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6"/>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ctr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 type="subTitle"/>
          </p:nvPr>
        </p:nvSpPr>
        <p:spPr>
          <a:xfrm>
            <a:off x="1100051" y="4455620"/>
            <a:ext cx="10058400" cy="11430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lvl="1" algn="ctr">
              <a:lnSpc>
                <a:spcPct val="90000"/>
              </a:lnSpc>
              <a:spcBef>
                <a:spcPts val="200"/>
              </a:spcBef>
              <a:spcAft>
                <a:spcPts val="0"/>
              </a:spcAft>
              <a:buSzPts val="2400"/>
              <a:buNone/>
              <a:defRPr sz="2400"/>
            </a:lvl2pPr>
            <a:lvl3pPr lvl="2" algn="ctr">
              <a:lnSpc>
                <a:spcPct val="90000"/>
              </a:lnSpc>
              <a:spcBef>
                <a:spcPts val="400"/>
              </a:spcBef>
              <a:spcAft>
                <a:spcPts val="0"/>
              </a:spcAft>
              <a:buSzPts val="2400"/>
              <a:buNone/>
              <a:defRPr sz="2400"/>
            </a:lvl3pPr>
            <a:lvl4pPr lvl="3" algn="ctr">
              <a:lnSpc>
                <a:spcPct val="90000"/>
              </a:lnSpc>
              <a:spcBef>
                <a:spcPts val="400"/>
              </a:spcBef>
              <a:spcAft>
                <a:spcPts val="0"/>
              </a:spcAft>
              <a:buSzPts val="2000"/>
              <a:buNone/>
              <a:defRPr sz="2000"/>
            </a:lvl4pPr>
            <a:lvl5pPr lvl="4" algn="ctr">
              <a:lnSpc>
                <a:spcPct val="90000"/>
              </a:lnSpc>
              <a:spcBef>
                <a:spcPts val="400"/>
              </a:spcBef>
              <a:spcAft>
                <a:spcPts val="0"/>
              </a:spcAft>
              <a:buSzPts val="2000"/>
              <a:buNone/>
              <a:defRPr sz="2000"/>
            </a:lvl5pPr>
            <a:lvl6pPr lvl="5" algn="ctr">
              <a:lnSpc>
                <a:spcPct val="90000"/>
              </a:lnSpc>
              <a:spcBef>
                <a:spcPts val="400"/>
              </a:spcBef>
              <a:spcAft>
                <a:spcPts val="0"/>
              </a:spcAft>
              <a:buSzPts val="2000"/>
              <a:buNone/>
              <a:defRPr sz="2000"/>
            </a:lvl6pPr>
            <a:lvl7pPr lvl="6" algn="ctr">
              <a:lnSpc>
                <a:spcPct val="90000"/>
              </a:lnSpc>
              <a:spcBef>
                <a:spcPts val="400"/>
              </a:spcBef>
              <a:spcAft>
                <a:spcPts val="0"/>
              </a:spcAft>
              <a:buSzPts val="2000"/>
              <a:buNone/>
              <a:defRPr sz="2000"/>
            </a:lvl7pPr>
            <a:lvl8pPr lvl="7" algn="ctr">
              <a:lnSpc>
                <a:spcPct val="90000"/>
              </a:lnSpc>
              <a:spcBef>
                <a:spcPts val="400"/>
              </a:spcBef>
              <a:spcAft>
                <a:spcPts val="0"/>
              </a:spcAft>
              <a:buSzPts val="2000"/>
              <a:buNone/>
              <a:defRPr sz="2000"/>
            </a:lvl8pPr>
            <a:lvl9pPr lvl="8" algn="ctr">
              <a:lnSpc>
                <a:spcPct val="90000"/>
              </a:lnSpc>
              <a:spcBef>
                <a:spcPts val="400"/>
              </a:spcBef>
              <a:spcAft>
                <a:spcPts val="400"/>
              </a:spcAft>
              <a:buSzPts val="2000"/>
              <a:buNone/>
              <a:defRPr sz="2000"/>
            </a:lvl9pPr>
          </a:lstStyle>
          <a:p/>
        </p:txBody>
      </p:sp>
      <p:sp>
        <p:nvSpPr>
          <p:cNvPr id="44" name="Google Shape;44;p6"/>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5" name="Google Shape;45;p6"/>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6"/>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cxnSp>
        <p:nvCxnSpPr>
          <p:cNvPr id="47" name="Google Shape;47;p6"/>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showMasterSp="0" type="secHead">
  <p:cSld name="SECTION_HEADER">
    <p:bg>
      <p:bgPr>
        <a:solidFill>
          <a:schemeClr val="lt1"/>
        </a:solidFill>
      </p:bgPr>
    </p:bg>
    <p:spTree>
      <p:nvGrpSpPr>
        <p:cNvPr id="48" name="Shape 48"/>
        <p:cNvGrpSpPr/>
        <p:nvPr/>
      </p:nvGrpSpPr>
      <p:grpSpPr>
        <a:xfrm>
          <a:off x="0" y="0"/>
          <a:ext cx="0" cy="0"/>
          <a:chOff x="0" y="0"/>
          <a:chExt cx="0" cy="0"/>
        </a:xfrm>
      </p:grpSpPr>
      <p:sp>
        <p:nvSpPr>
          <p:cNvPr id="49" name="Google Shape;49;p7"/>
          <p:cNvSpPr/>
          <p:nvPr/>
        </p:nvSpPr>
        <p:spPr>
          <a:xfrm>
            <a:off x="3175" y="6400800"/>
            <a:ext cx="12188825"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7"/>
          <p:cNvSpPr/>
          <p:nvPr/>
        </p:nvSpPr>
        <p:spPr>
          <a:xfrm>
            <a:off x="15" y="6334316"/>
            <a:ext cx="12188825" cy="6400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7"/>
          <p:cNvSpPr txBox="1"/>
          <p:nvPr>
            <p:ph type="title"/>
          </p:nvPr>
        </p:nvSpPr>
        <p:spPr>
          <a:xfrm>
            <a:off x="1097280" y="758952"/>
            <a:ext cx="10058400" cy="3566160"/>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262626"/>
              </a:buClr>
              <a:buSzPts val="8000"/>
              <a:buFont typeface="Calibri"/>
              <a:buNone/>
              <a:defRPr b="0" sz="8000">
                <a:solidFill>
                  <a:srgbClr val="262626"/>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 type="body"/>
          </p:nvPr>
        </p:nvSpPr>
        <p:spPr>
          <a:xfrm>
            <a:off x="1097280" y="4453128"/>
            <a:ext cx="10058400" cy="11430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400"/>
              <a:buNone/>
              <a:defRPr sz="2400" cap="none">
                <a:solidFill>
                  <a:schemeClr val="dk2"/>
                </a:solidFill>
                <a:latin typeface="Calibri"/>
                <a:ea typeface="Calibri"/>
                <a:cs typeface="Calibri"/>
                <a:sym typeface="Calibri"/>
              </a:defRPr>
            </a:lvl1pPr>
            <a:lvl2pPr indent="-228600" lvl="1" marL="914400" algn="l">
              <a:lnSpc>
                <a:spcPct val="90000"/>
              </a:lnSpc>
              <a:spcBef>
                <a:spcPts val="200"/>
              </a:spcBef>
              <a:spcAft>
                <a:spcPts val="0"/>
              </a:spcAft>
              <a:buSzPts val="1800"/>
              <a:buNone/>
              <a:defRPr sz="1800">
                <a:solidFill>
                  <a:srgbClr val="888888"/>
                </a:solidFill>
              </a:defRPr>
            </a:lvl2pPr>
            <a:lvl3pPr indent="-228600" lvl="2" marL="1371600" algn="l">
              <a:lnSpc>
                <a:spcPct val="90000"/>
              </a:lnSpc>
              <a:spcBef>
                <a:spcPts val="400"/>
              </a:spcBef>
              <a:spcAft>
                <a:spcPts val="0"/>
              </a:spcAft>
              <a:buSzPts val="1600"/>
              <a:buNone/>
              <a:defRPr sz="1600">
                <a:solidFill>
                  <a:srgbClr val="888888"/>
                </a:solidFill>
              </a:defRPr>
            </a:lvl3pPr>
            <a:lvl4pPr indent="-228600" lvl="3" marL="1828800" algn="l">
              <a:lnSpc>
                <a:spcPct val="90000"/>
              </a:lnSpc>
              <a:spcBef>
                <a:spcPts val="400"/>
              </a:spcBef>
              <a:spcAft>
                <a:spcPts val="0"/>
              </a:spcAft>
              <a:buSzPts val="1400"/>
              <a:buNone/>
              <a:defRPr sz="1400">
                <a:solidFill>
                  <a:srgbClr val="888888"/>
                </a:solidFill>
              </a:defRPr>
            </a:lvl4pPr>
            <a:lvl5pPr indent="-228600" lvl="4" marL="2286000" algn="l">
              <a:lnSpc>
                <a:spcPct val="90000"/>
              </a:lnSpc>
              <a:spcBef>
                <a:spcPts val="400"/>
              </a:spcBef>
              <a:spcAft>
                <a:spcPts val="0"/>
              </a:spcAft>
              <a:buSzPts val="1400"/>
              <a:buNone/>
              <a:defRPr sz="1400">
                <a:solidFill>
                  <a:srgbClr val="888888"/>
                </a:solidFill>
              </a:defRPr>
            </a:lvl5pPr>
            <a:lvl6pPr indent="-228600" lvl="5" marL="2743200" algn="l">
              <a:lnSpc>
                <a:spcPct val="90000"/>
              </a:lnSpc>
              <a:spcBef>
                <a:spcPts val="400"/>
              </a:spcBef>
              <a:spcAft>
                <a:spcPts val="0"/>
              </a:spcAft>
              <a:buSzPts val="1400"/>
              <a:buNone/>
              <a:defRPr sz="1400">
                <a:solidFill>
                  <a:srgbClr val="888888"/>
                </a:solidFill>
              </a:defRPr>
            </a:lvl6pPr>
            <a:lvl7pPr indent="-228600" lvl="6" marL="3200400" algn="l">
              <a:lnSpc>
                <a:spcPct val="90000"/>
              </a:lnSpc>
              <a:spcBef>
                <a:spcPts val="400"/>
              </a:spcBef>
              <a:spcAft>
                <a:spcPts val="0"/>
              </a:spcAft>
              <a:buSzPts val="1400"/>
              <a:buNone/>
              <a:defRPr sz="1400">
                <a:solidFill>
                  <a:srgbClr val="888888"/>
                </a:solidFill>
              </a:defRPr>
            </a:lvl7pPr>
            <a:lvl8pPr indent="-228600" lvl="7" marL="3657600" algn="l">
              <a:lnSpc>
                <a:spcPct val="90000"/>
              </a:lnSpc>
              <a:spcBef>
                <a:spcPts val="400"/>
              </a:spcBef>
              <a:spcAft>
                <a:spcPts val="0"/>
              </a:spcAft>
              <a:buSzPts val="1400"/>
              <a:buNone/>
              <a:defRPr sz="1400">
                <a:solidFill>
                  <a:srgbClr val="888888"/>
                </a:solidFill>
              </a:defRPr>
            </a:lvl8pPr>
            <a:lvl9pPr indent="-228600" lvl="8" marL="4114800" algn="l">
              <a:lnSpc>
                <a:spcPct val="90000"/>
              </a:lnSpc>
              <a:spcBef>
                <a:spcPts val="400"/>
              </a:spcBef>
              <a:spcAft>
                <a:spcPts val="400"/>
              </a:spcAft>
              <a:buSzPts val="1400"/>
              <a:buNone/>
              <a:defRPr sz="1400">
                <a:solidFill>
                  <a:srgbClr val="888888"/>
                </a:solidFill>
              </a:defRPr>
            </a:lvl9pPr>
          </a:lstStyle>
          <a:p/>
        </p:txBody>
      </p:sp>
      <p:sp>
        <p:nvSpPr>
          <p:cNvPr id="53" name="Google Shape;53;p7"/>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7"/>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cxnSp>
        <p:nvCxnSpPr>
          <p:cNvPr id="56" name="Google Shape;56;p7"/>
          <p:cNvCxnSpPr/>
          <p:nvPr/>
        </p:nvCxnSpPr>
        <p:spPr>
          <a:xfrm>
            <a:off x="1207658" y="4343400"/>
            <a:ext cx="9875520" cy="0"/>
          </a:xfrm>
          <a:prstGeom prst="straightConnector1">
            <a:avLst/>
          </a:prstGeom>
          <a:noFill/>
          <a:ln cap="flat" cmpd="sng" w="9525">
            <a:solidFill>
              <a:srgbClr val="7F7F7F"/>
            </a:solidFill>
            <a:prstDash val="solid"/>
            <a:round/>
            <a:headEnd len="sm" w="sm" type="none"/>
            <a:tailEnd len="sm" w="sm" type="none"/>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57" name="Shape 57"/>
        <p:cNvGrpSpPr/>
        <p:nvPr/>
      </p:nvGrpSpPr>
      <p:grpSpPr>
        <a:xfrm>
          <a:off x="0" y="0"/>
          <a:ext cx="0" cy="0"/>
          <a:chOff x="0" y="0"/>
          <a:chExt cx="0" cy="0"/>
        </a:xfrm>
      </p:grpSpPr>
      <p:sp>
        <p:nvSpPr>
          <p:cNvPr id="58" name="Google Shape;58;p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 type="body"/>
          </p:nvPr>
        </p:nvSpPr>
        <p:spPr>
          <a:xfrm>
            <a:off x="1097279" y="1845734"/>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0" name="Google Shape;60;p8"/>
          <p:cNvSpPr txBox="1"/>
          <p:nvPr>
            <p:ph idx="2" type="body"/>
          </p:nvPr>
        </p:nvSpPr>
        <p:spPr>
          <a:xfrm>
            <a:off x="6217920" y="1845735"/>
            <a:ext cx="4937760" cy="402336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1" name="Google Shape;61;p8"/>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8"/>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8"/>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type="twoTxTwoObj">
  <p:cSld name="TWO_OBJECTS_WITH_TEXT">
    <p:spTree>
      <p:nvGrpSpPr>
        <p:cNvPr id="64" name="Shape 64"/>
        <p:cNvGrpSpPr/>
        <p:nvPr/>
      </p:nvGrpSpPr>
      <p:grpSpPr>
        <a:xfrm>
          <a:off x="0" y="0"/>
          <a:ext cx="0" cy="0"/>
          <a:chOff x="0" y="0"/>
          <a:chExt cx="0" cy="0"/>
        </a:xfrm>
      </p:grpSpPr>
      <p:sp>
        <p:nvSpPr>
          <p:cNvPr id="65" name="Google Shape;65;p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 type="body"/>
          </p:nvPr>
        </p:nvSpPr>
        <p:spPr>
          <a:xfrm>
            <a:off x="109728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7" name="Google Shape;67;p9"/>
          <p:cNvSpPr txBox="1"/>
          <p:nvPr>
            <p:ph idx="2" type="body"/>
          </p:nvPr>
        </p:nvSpPr>
        <p:spPr>
          <a:xfrm>
            <a:off x="109728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68" name="Google Shape;68;p9"/>
          <p:cNvSpPr txBox="1"/>
          <p:nvPr>
            <p:ph idx="3" type="body"/>
          </p:nvPr>
        </p:nvSpPr>
        <p:spPr>
          <a:xfrm>
            <a:off x="6217920" y="1846052"/>
            <a:ext cx="4937760" cy="736282"/>
          </a:xfrm>
          <a:prstGeom prst="rect">
            <a:avLst/>
          </a:prstGeom>
          <a:noFill/>
          <a:ln>
            <a:noFill/>
          </a:ln>
        </p:spPr>
        <p:txBody>
          <a:bodyPr anchorCtr="0" anchor="ctr" bIns="45700" lIns="91425" spcFirstLastPara="1" rIns="91425" wrap="square" tIns="45700">
            <a:normAutofit/>
          </a:bodyPr>
          <a:lstStyle>
            <a:lvl1pPr indent="-228600" lvl="0" marL="457200" algn="l">
              <a:lnSpc>
                <a:spcPct val="90000"/>
              </a:lnSpc>
              <a:spcBef>
                <a:spcPts val="1200"/>
              </a:spcBef>
              <a:spcAft>
                <a:spcPts val="0"/>
              </a:spcAft>
              <a:buSzPts val="2000"/>
              <a:buNone/>
              <a:defRPr b="0" sz="2000" cap="none">
                <a:solidFill>
                  <a:schemeClr val="dk2"/>
                </a:solidFill>
              </a:defRPr>
            </a:lvl1pPr>
            <a:lvl2pPr indent="-228600" lvl="1" marL="914400" algn="l">
              <a:lnSpc>
                <a:spcPct val="90000"/>
              </a:lnSpc>
              <a:spcBef>
                <a:spcPts val="200"/>
              </a:spcBef>
              <a:spcAft>
                <a:spcPts val="0"/>
              </a:spcAft>
              <a:buSzPts val="2000"/>
              <a:buNone/>
              <a:defRPr b="1" sz="2000"/>
            </a:lvl2pPr>
            <a:lvl3pPr indent="-228600" lvl="2" marL="1371600" algn="l">
              <a:lnSpc>
                <a:spcPct val="90000"/>
              </a:lnSpc>
              <a:spcBef>
                <a:spcPts val="400"/>
              </a:spcBef>
              <a:spcAft>
                <a:spcPts val="0"/>
              </a:spcAft>
              <a:buSzPts val="1800"/>
              <a:buNone/>
              <a:defRPr b="1" sz="1800"/>
            </a:lvl3pPr>
            <a:lvl4pPr indent="-228600" lvl="3" marL="1828800" algn="l">
              <a:lnSpc>
                <a:spcPct val="90000"/>
              </a:lnSpc>
              <a:spcBef>
                <a:spcPts val="400"/>
              </a:spcBef>
              <a:spcAft>
                <a:spcPts val="0"/>
              </a:spcAft>
              <a:buSzPts val="1600"/>
              <a:buNone/>
              <a:defRPr b="1" sz="1600"/>
            </a:lvl4pPr>
            <a:lvl5pPr indent="-228600" lvl="4" marL="2286000" algn="l">
              <a:lnSpc>
                <a:spcPct val="90000"/>
              </a:lnSpc>
              <a:spcBef>
                <a:spcPts val="400"/>
              </a:spcBef>
              <a:spcAft>
                <a:spcPts val="0"/>
              </a:spcAft>
              <a:buSzPts val="1600"/>
              <a:buNone/>
              <a:defRPr b="1" sz="1600"/>
            </a:lvl5pPr>
            <a:lvl6pPr indent="-228600" lvl="5" marL="2743200" algn="l">
              <a:lnSpc>
                <a:spcPct val="90000"/>
              </a:lnSpc>
              <a:spcBef>
                <a:spcPts val="400"/>
              </a:spcBef>
              <a:spcAft>
                <a:spcPts val="0"/>
              </a:spcAft>
              <a:buSzPts val="1600"/>
              <a:buNone/>
              <a:defRPr b="1" sz="1600"/>
            </a:lvl6pPr>
            <a:lvl7pPr indent="-228600" lvl="6" marL="3200400" algn="l">
              <a:lnSpc>
                <a:spcPct val="90000"/>
              </a:lnSpc>
              <a:spcBef>
                <a:spcPts val="400"/>
              </a:spcBef>
              <a:spcAft>
                <a:spcPts val="0"/>
              </a:spcAft>
              <a:buSzPts val="1600"/>
              <a:buNone/>
              <a:defRPr b="1" sz="1600"/>
            </a:lvl7pPr>
            <a:lvl8pPr indent="-228600" lvl="7" marL="3657600" algn="l">
              <a:lnSpc>
                <a:spcPct val="90000"/>
              </a:lnSpc>
              <a:spcBef>
                <a:spcPts val="400"/>
              </a:spcBef>
              <a:spcAft>
                <a:spcPts val="0"/>
              </a:spcAft>
              <a:buSzPts val="1600"/>
              <a:buNone/>
              <a:defRPr b="1" sz="1600"/>
            </a:lvl8pPr>
            <a:lvl9pPr indent="-228600" lvl="8" marL="4114800" algn="l">
              <a:lnSpc>
                <a:spcPct val="90000"/>
              </a:lnSpc>
              <a:spcBef>
                <a:spcPts val="400"/>
              </a:spcBef>
              <a:spcAft>
                <a:spcPts val="400"/>
              </a:spcAft>
              <a:buSzPts val="1600"/>
              <a:buNone/>
              <a:defRPr b="1" sz="1600"/>
            </a:lvl9pPr>
          </a:lstStyle>
          <a:p/>
        </p:txBody>
      </p:sp>
      <p:sp>
        <p:nvSpPr>
          <p:cNvPr id="69" name="Google Shape;69;p9"/>
          <p:cNvSpPr txBox="1"/>
          <p:nvPr>
            <p:ph idx="4" type="body"/>
          </p:nvPr>
        </p:nvSpPr>
        <p:spPr>
          <a:xfrm>
            <a:off x="6217920" y="2582334"/>
            <a:ext cx="4937760" cy="3378200"/>
          </a:xfrm>
          <a:prstGeom prst="rect">
            <a:avLst/>
          </a:prstGeom>
          <a:noFill/>
          <a:ln>
            <a:noFill/>
          </a:ln>
        </p:spPr>
        <p:txBody>
          <a:bodyPr anchorCtr="0" anchor="t" bIns="45700" lIns="0" spcFirstLastPara="1" rIns="0" wrap="square" tIns="45700">
            <a:normAutofit/>
          </a:bodyPr>
          <a:lstStyle>
            <a:lvl1pPr indent="-342900" lvl="0" marL="457200" algn="l">
              <a:lnSpc>
                <a:spcPct val="90000"/>
              </a:lnSpc>
              <a:spcBef>
                <a:spcPts val="1200"/>
              </a:spcBef>
              <a:spcAft>
                <a:spcPts val="0"/>
              </a:spcAft>
              <a:buSzPts val="1800"/>
              <a:buChar char=" "/>
              <a:defRPr/>
            </a:lvl1pPr>
            <a:lvl2pPr indent="-342900" lvl="1" marL="914400" algn="l">
              <a:lnSpc>
                <a:spcPct val="90000"/>
              </a:lnSpc>
              <a:spcBef>
                <a:spcPts val="200"/>
              </a:spcBef>
              <a:spcAft>
                <a:spcPts val="0"/>
              </a:spcAft>
              <a:buSzPts val="1800"/>
              <a:buChar char="◦"/>
              <a:defRPr/>
            </a:lvl2pPr>
            <a:lvl3pPr indent="-342900" lvl="2" marL="1371600" algn="l">
              <a:lnSpc>
                <a:spcPct val="90000"/>
              </a:lnSpc>
              <a:spcBef>
                <a:spcPts val="400"/>
              </a:spcBef>
              <a:spcAft>
                <a:spcPts val="0"/>
              </a:spcAft>
              <a:buSzPts val="1800"/>
              <a:buChar char="◦"/>
              <a:defRPr/>
            </a:lvl3pPr>
            <a:lvl4pPr indent="-342900" lvl="3" marL="1828800" algn="l">
              <a:lnSpc>
                <a:spcPct val="90000"/>
              </a:lnSpc>
              <a:spcBef>
                <a:spcPts val="400"/>
              </a:spcBef>
              <a:spcAft>
                <a:spcPts val="0"/>
              </a:spcAft>
              <a:buSzPts val="1800"/>
              <a:buChar char="◦"/>
              <a:defRPr/>
            </a:lvl4pPr>
            <a:lvl5pPr indent="-342900" lvl="4" marL="2286000" algn="l">
              <a:lnSpc>
                <a:spcPct val="90000"/>
              </a:lnSpc>
              <a:spcBef>
                <a:spcPts val="400"/>
              </a:spcBef>
              <a:spcAft>
                <a:spcPts val="0"/>
              </a:spcAft>
              <a:buSzPts val="1800"/>
              <a:buChar char="◦"/>
              <a:defRPr/>
            </a:lvl5pPr>
            <a:lvl6pPr indent="-342900" lvl="5" marL="2743200" algn="l">
              <a:lnSpc>
                <a:spcPct val="90000"/>
              </a:lnSpc>
              <a:spcBef>
                <a:spcPts val="400"/>
              </a:spcBef>
              <a:spcAft>
                <a:spcPts val="0"/>
              </a:spcAft>
              <a:buSzPts val="1800"/>
              <a:buChar char="◦"/>
              <a:defRPr/>
            </a:lvl6pPr>
            <a:lvl7pPr indent="-342900" lvl="6" marL="3200400" algn="l">
              <a:lnSpc>
                <a:spcPct val="90000"/>
              </a:lnSpc>
              <a:spcBef>
                <a:spcPts val="400"/>
              </a:spcBef>
              <a:spcAft>
                <a:spcPts val="0"/>
              </a:spcAft>
              <a:buSzPts val="1800"/>
              <a:buChar char="◦"/>
              <a:defRPr/>
            </a:lvl7pPr>
            <a:lvl8pPr indent="-342900" lvl="7" marL="3657600" algn="l">
              <a:lnSpc>
                <a:spcPct val="90000"/>
              </a:lnSpc>
              <a:spcBef>
                <a:spcPts val="400"/>
              </a:spcBef>
              <a:spcAft>
                <a:spcPts val="0"/>
              </a:spcAft>
              <a:buSzPts val="1800"/>
              <a:buChar char="◦"/>
              <a:defRPr/>
            </a:lvl8pPr>
            <a:lvl9pPr indent="-342900" lvl="8" marL="4114800" algn="l">
              <a:lnSpc>
                <a:spcPct val="90000"/>
              </a:lnSpc>
              <a:spcBef>
                <a:spcPts val="400"/>
              </a:spcBef>
              <a:spcAft>
                <a:spcPts val="400"/>
              </a:spcAft>
              <a:buSzPts val="1800"/>
              <a:buChar char="◦"/>
              <a:defRPr/>
            </a:lvl9pPr>
          </a:lstStyle>
          <a:p/>
        </p:txBody>
      </p:sp>
      <p:sp>
        <p:nvSpPr>
          <p:cNvPr id="70" name="Google Shape;70;p9"/>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9"/>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2" name="Google Shape;72;p9"/>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type="titleOnly">
  <p:cSld name="TITLE_ONLY">
    <p:spTree>
      <p:nvGrpSpPr>
        <p:cNvPr id="73" name="Shape 73"/>
        <p:cNvGrpSpPr/>
        <p:nvPr/>
      </p:nvGrpSpPr>
      <p:grpSpPr>
        <a:xfrm>
          <a:off x="0" y="0"/>
          <a:ext cx="0" cy="0"/>
          <a:chOff x="0" y="0"/>
          <a:chExt cx="0" cy="0"/>
        </a:xfrm>
      </p:grpSpPr>
      <p:sp>
        <p:nvSpPr>
          <p:cNvPr id="74" name="Google Shape;74;p1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algn="l">
              <a:lnSpc>
                <a:spcPct val="85000"/>
              </a:lnSpc>
              <a:spcBef>
                <a:spcPts val="0"/>
              </a:spcBef>
              <a:spcAft>
                <a:spcPts val="0"/>
              </a:spcAft>
              <a:buClr>
                <a:srgbClr val="3F3F3F"/>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5" name="Google Shape;75;p10"/>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0"/>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0"/>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6400800"/>
            <a:ext cx="12192000" cy="457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 name="Google Shape;7;p1"/>
          <p:cNvSpPr/>
          <p:nvPr/>
        </p:nvSpPr>
        <p:spPr>
          <a:xfrm>
            <a:off x="0" y="6334316"/>
            <a:ext cx="12192000" cy="65998"/>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 name="Google Shape;8;p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lvl1pPr lvl="0" marR="0" rtl="0" algn="l">
              <a:lnSpc>
                <a:spcPct val="85000"/>
              </a:lnSpc>
              <a:spcBef>
                <a:spcPts val="0"/>
              </a:spcBef>
              <a:spcAft>
                <a:spcPts val="0"/>
              </a:spcAft>
              <a:buClr>
                <a:srgbClr val="3F3F3F"/>
              </a:buClr>
              <a:buSzPts val="4800"/>
              <a:buFont typeface="Calibri"/>
              <a:buNone/>
              <a:defRPr b="0" i="0" sz="4800" u="none" cap="none" strike="noStrike">
                <a:solidFill>
                  <a:srgbClr val="3F3F3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 name="Google Shape;9;p1"/>
          <p:cNvSpPr txBox="1"/>
          <p:nvPr>
            <p:ph idx="1" type="body"/>
          </p:nvPr>
        </p:nvSpPr>
        <p:spPr>
          <a:xfrm>
            <a:off x="1097280" y="1845734"/>
            <a:ext cx="10058400" cy="4023360"/>
          </a:xfrm>
          <a:prstGeom prst="rect">
            <a:avLst/>
          </a:prstGeom>
          <a:noFill/>
          <a:ln>
            <a:noFill/>
          </a:ln>
        </p:spPr>
        <p:txBody>
          <a:bodyPr anchorCtr="0" anchor="t" bIns="45700" lIns="0" spcFirstLastPara="1" rIns="0" wrap="square" tIns="45700">
            <a:normAutofit/>
          </a:bodyPr>
          <a:lstStyle>
            <a:lvl1pPr indent="-355600" lvl="0" marL="457200" marR="0" rtl="0" algn="l">
              <a:lnSpc>
                <a:spcPct val="90000"/>
              </a:lnSpc>
              <a:spcBef>
                <a:spcPts val="1200"/>
              </a:spcBef>
              <a:spcAft>
                <a:spcPts val="0"/>
              </a:spcAft>
              <a:buClr>
                <a:schemeClr val="accent1"/>
              </a:buClr>
              <a:buSzPts val="2000"/>
              <a:buFont typeface="Calibri"/>
              <a:buChar char=" "/>
              <a:defRPr b="0" i="0" sz="2000" u="none" cap="none" strike="noStrike">
                <a:solidFill>
                  <a:srgbClr val="3F3F3F"/>
                </a:solidFill>
                <a:latin typeface="Calibri"/>
                <a:ea typeface="Calibri"/>
                <a:cs typeface="Calibri"/>
                <a:sym typeface="Calibri"/>
              </a:defRPr>
            </a:lvl1pPr>
            <a:lvl2pPr indent="-342900" lvl="1" marL="914400" marR="0" rtl="0" algn="l">
              <a:lnSpc>
                <a:spcPct val="90000"/>
              </a:lnSpc>
              <a:spcBef>
                <a:spcPts val="200"/>
              </a:spcBef>
              <a:spcAft>
                <a:spcPts val="0"/>
              </a:spcAft>
              <a:buClr>
                <a:schemeClr val="accent1"/>
              </a:buClr>
              <a:buSzPts val="1800"/>
              <a:buFont typeface="Calibri"/>
              <a:buChar char="◦"/>
              <a:defRPr b="0" i="0" sz="1800" u="none" cap="none" strike="noStrike">
                <a:solidFill>
                  <a:srgbClr val="3F3F3F"/>
                </a:solidFill>
                <a:latin typeface="Calibri"/>
                <a:ea typeface="Calibri"/>
                <a:cs typeface="Calibri"/>
                <a:sym typeface="Calibri"/>
              </a:defRPr>
            </a:lvl2pPr>
            <a:lvl3pPr indent="-317500" lvl="2" marL="1371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8pPr>
            <a:lvl9pPr indent="-317500" lvl="8" marL="4114800" marR="0" rtl="0" algn="l">
              <a:lnSpc>
                <a:spcPct val="90000"/>
              </a:lnSpc>
              <a:spcBef>
                <a:spcPts val="400"/>
              </a:spcBef>
              <a:spcAft>
                <a:spcPts val="400"/>
              </a:spcAft>
              <a:buClr>
                <a:schemeClr val="accent1"/>
              </a:buClr>
              <a:buSzPts val="1400"/>
              <a:buFont typeface="Calibri"/>
              <a:buChar char="◦"/>
              <a:defRPr b="0" i="0" sz="1400" u="none" cap="none" strike="noStrike">
                <a:solidFill>
                  <a:srgbClr val="3F3F3F"/>
                </a:solidFill>
                <a:latin typeface="Calibri"/>
                <a:ea typeface="Calibri"/>
                <a:cs typeface="Calibri"/>
                <a:sym typeface="Calibri"/>
              </a:defRPr>
            </a:lvl9pPr>
          </a:lstStyle>
          <a:p/>
        </p:txBody>
      </p:sp>
      <p:sp>
        <p:nvSpPr>
          <p:cNvPr id="10" name="Google Shape;10;p1"/>
          <p:cNvSpPr txBox="1"/>
          <p:nvPr>
            <p:ph idx="10" type="dt"/>
          </p:nvPr>
        </p:nvSpPr>
        <p:spPr>
          <a:xfrm>
            <a:off x="1097280" y="6459785"/>
            <a:ext cx="2472271"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1" name="Google Shape;11;p1"/>
          <p:cNvSpPr txBox="1"/>
          <p:nvPr>
            <p:ph idx="11" type="ftr"/>
          </p:nvPr>
        </p:nvSpPr>
        <p:spPr>
          <a:xfrm>
            <a:off x="3686185" y="6459785"/>
            <a:ext cx="4822804"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FFFFF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2" name="Google Shape;12;p1"/>
          <p:cNvSpPr txBox="1"/>
          <p:nvPr>
            <p:ph idx="12" type="sldNum"/>
          </p:nvPr>
        </p:nvSpPr>
        <p:spPr>
          <a:xfrm>
            <a:off x="9900458" y="6459785"/>
            <a:ext cx="131202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050"/>
              <a:buFont typeface="Arial"/>
              <a:buNone/>
              <a:defRPr b="0" i="0" sz="1050" u="none" cap="none" strike="noStrike">
                <a:solidFill>
                  <a:srgbClr val="FFFFFF"/>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s-CO"/>
              <a:t>‹#›</a:t>
            </a:fld>
            <a:endParaRPr/>
          </a:p>
        </p:txBody>
      </p:sp>
      <p:cxnSp>
        <p:nvCxnSpPr>
          <p:cNvPr id="13" name="Google Shape;13;p1"/>
          <p:cNvCxnSpPr/>
          <p:nvPr/>
        </p:nvCxnSpPr>
        <p:spPr>
          <a:xfrm>
            <a:off x="1193532" y="1737845"/>
            <a:ext cx="9966960" cy="0"/>
          </a:xfrm>
          <a:prstGeom prst="straightConnector1">
            <a:avLst/>
          </a:prstGeom>
          <a:noFill/>
          <a:ln cap="flat" cmpd="sng" w="9525">
            <a:solidFill>
              <a:srgbClr val="7F7F7F"/>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5.png"/><Relationship Id="rId4" Type="http://schemas.openxmlformats.org/officeDocument/2006/relationships/image" Target="../media/image18.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7.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 Id="rId4"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2.png"/><Relationship Id="rId5"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3.png"/><Relationship Id="rId5" Type="http://schemas.openxmlformats.org/officeDocument/2006/relationships/image" Target="../media/image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2.png"/><Relationship Id="rId4" Type="http://schemas.openxmlformats.org/officeDocument/2006/relationships/image" Target="../media/image34.png"/><Relationship Id="rId5" Type="http://schemas.openxmlformats.org/officeDocument/2006/relationships/image" Target="../media/image1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40.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0.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1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6.png"/><Relationship Id="rId4" Type="http://schemas.openxmlformats.org/officeDocument/2006/relationships/image" Target="../media/image55.png"/><Relationship Id="rId5" Type="http://schemas.openxmlformats.org/officeDocument/2006/relationships/image" Target="../media/image48.png"/><Relationship Id="rId6"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53.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youtube.com/watch?v=kDu_5F159QA" TargetMode="External"/><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66.png"/><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1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4.png"/><Relationship Id="rId4" Type="http://schemas.openxmlformats.org/officeDocument/2006/relationships/image" Target="../media/image50.png"/><Relationship Id="rId5"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6.png"/><Relationship Id="rId4" Type="http://schemas.openxmlformats.org/officeDocument/2006/relationships/image" Target="../media/image64.png"/><Relationship Id="rId5" Type="http://schemas.openxmlformats.org/officeDocument/2006/relationships/image" Target="../media/image1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57.png"/><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68.png"/><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65.png"/><Relationship Id="rId4" Type="http://schemas.openxmlformats.org/officeDocument/2006/relationships/image" Target="../media/image54.png"/><Relationship Id="rId5"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81.png"/><Relationship Id="rId4" Type="http://schemas.openxmlformats.org/officeDocument/2006/relationships/image" Target="../media/image74.png"/><Relationship Id="rId5" Type="http://schemas.openxmlformats.org/officeDocument/2006/relationships/image" Target="../media/image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6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9.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image" Target="../media/image1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2.png"/><Relationship Id="rId4" Type="http://schemas.openxmlformats.org/officeDocument/2006/relationships/image" Target="../media/image1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70.png"/><Relationship Id="rId4" Type="http://schemas.openxmlformats.org/officeDocument/2006/relationships/image" Target="../media/image72.png"/><Relationship Id="rId5" Type="http://schemas.openxmlformats.org/officeDocument/2006/relationships/image" Target="../media/image1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8.png"/><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76.png"/><Relationship Id="rId4" Type="http://schemas.openxmlformats.org/officeDocument/2006/relationships/image" Target="../media/image1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63.png"/><Relationship Id="rId4" Type="http://schemas.openxmlformats.org/officeDocument/2006/relationships/image" Target="../media/image8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77.png"/><Relationship Id="rId4" Type="http://schemas.openxmlformats.org/officeDocument/2006/relationships/image" Target="../media/image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69.png"/><Relationship Id="rId4"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8.png"/><Relationship Id="rId4" Type="http://schemas.openxmlformats.org/officeDocument/2006/relationships/image" Target="../media/image1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71.png"/><Relationship Id="rId4" Type="http://schemas.openxmlformats.org/officeDocument/2006/relationships/image" Target="../media/image1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8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blogprog.gonzalolopez.es/articulos/Triggers.html"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5.png"/><Relationship Id="rId4"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1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73.jpg"/><Relationship Id="rId4" Type="http://schemas.openxmlformats.org/officeDocument/2006/relationships/image" Target="../media/image14.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hyperlink" Target="https://dev.mysql.com/doc/refman/5.7/en/loop.html" TargetMode="External"/><Relationship Id="rId4" Type="http://schemas.openxmlformats.org/officeDocument/2006/relationships/hyperlink" Target="https://josejuansanchez.org/bd/unidad-12-teoria/index.html#repeat" TargetMode="External"/><Relationship Id="rId5" Type="http://schemas.openxmlformats.org/officeDocument/2006/relationships/hyperlink" Target="https://www.sqlshack.com/es/creando-usando-procedimientos-almacenados-crud/" TargetMode="External"/><Relationship Id="rId6" Type="http://schemas.openxmlformats.org/officeDocument/2006/relationships/image" Target="../media/image1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 Id="rId3" Type="http://schemas.openxmlformats.org/officeDocument/2006/relationships/image" Target="../media/image7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BE6CC"/>
        </a:solidFill>
      </p:bgPr>
    </p:bg>
    <p:spTree>
      <p:nvGrpSpPr>
        <p:cNvPr id="113" name="Shape 113"/>
        <p:cNvGrpSpPr/>
        <p:nvPr/>
      </p:nvGrpSpPr>
      <p:grpSpPr>
        <a:xfrm>
          <a:off x="0" y="0"/>
          <a:ext cx="0" cy="0"/>
          <a:chOff x="0" y="0"/>
          <a:chExt cx="0" cy="0"/>
        </a:xfrm>
      </p:grpSpPr>
      <p:sp>
        <p:nvSpPr>
          <p:cNvPr id="114" name="Google Shape;114;p15"/>
          <p:cNvSpPr txBox="1"/>
          <p:nvPr>
            <p:ph type="title"/>
          </p:nvPr>
        </p:nvSpPr>
        <p:spPr>
          <a:xfrm>
            <a:off x="685801" y="685800"/>
            <a:ext cx="10396902" cy="3194903"/>
          </a:xfrm>
          <a:prstGeom prst="rect">
            <a:avLst/>
          </a:prstGeom>
          <a:noFill/>
          <a:ln>
            <a:noFill/>
          </a:ln>
        </p:spPr>
        <p:txBody>
          <a:bodyPr anchorCtr="0" anchor="ctr" bIns="45700" lIns="91425" spcFirstLastPara="1" rIns="91425" wrap="square" tIns="45700">
            <a:noAutofit/>
          </a:bodyPr>
          <a:lstStyle/>
          <a:p>
            <a:pPr indent="0" lvl="0" marL="0" rtl="0" algn="l">
              <a:lnSpc>
                <a:spcPct val="85000"/>
              </a:lnSpc>
              <a:spcBef>
                <a:spcPts val="0"/>
              </a:spcBef>
              <a:spcAft>
                <a:spcPts val="0"/>
              </a:spcAft>
              <a:buClr>
                <a:srgbClr val="3F3F3F"/>
              </a:buClr>
              <a:buSzPts val="4400"/>
              <a:buFont typeface="Arial Black"/>
              <a:buNone/>
            </a:pPr>
            <a:r>
              <a:rPr lang="es-CO" sz="4400">
                <a:latin typeface="Arial Black"/>
                <a:ea typeface="Arial Black"/>
                <a:cs typeface="Arial Black"/>
                <a:sym typeface="Arial Black"/>
              </a:rPr>
              <a:t>Funciones, Procedimientos y disparadores (Triggers) en Mysql</a:t>
            </a:r>
            <a:endParaRPr sz="4400">
              <a:latin typeface="Arial Black"/>
              <a:ea typeface="Arial Black"/>
              <a:cs typeface="Arial Black"/>
              <a:sym typeface="Arial Black"/>
            </a:endParaRPr>
          </a:p>
        </p:txBody>
      </p:sp>
      <p:sp>
        <p:nvSpPr>
          <p:cNvPr id="115" name="Google Shape;115;p15"/>
          <p:cNvSpPr txBox="1"/>
          <p:nvPr>
            <p:ph idx="1" type="body"/>
          </p:nvPr>
        </p:nvSpPr>
        <p:spPr>
          <a:xfrm>
            <a:off x="685779" y="4106333"/>
            <a:ext cx="10394729" cy="1273606"/>
          </a:xfrm>
          <a:prstGeom prst="rect">
            <a:avLst/>
          </a:prstGeom>
          <a:noFill/>
          <a:ln>
            <a:noFill/>
          </a:ln>
        </p:spPr>
        <p:txBody>
          <a:bodyPr anchorCtr="0" anchor="ctr" bIns="45700" lIns="0" spcFirstLastPara="1" rIns="0" wrap="square" tIns="45700">
            <a:normAutofit fontScale="77500" lnSpcReduction="20000"/>
          </a:bodyPr>
          <a:lstStyle/>
          <a:p>
            <a:pPr indent="0" lvl="0" marL="0" rtl="0" algn="l">
              <a:lnSpc>
                <a:spcPct val="90000"/>
              </a:lnSpc>
              <a:spcBef>
                <a:spcPts val="0"/>
              </a:spcBef>
              <a:spcAft>
                <a:spcPts val="0"/>
              </a:spcAft>
              <a:buSzPct val="100000"/>
              <a:buNone/>
            </a:pPr>
            <a:r>
              <a:rPr b="1" lang="es-CO">
                <a:solidFill>
                  <a:schemeClr val="dk1"/>
                </a:solidFill>
              </a:rPr>
              <a:t>Lilliana Uribe Gonzalez</a:t>
            </a:r>
            <a:endParaRPr/>
          </a:p>
          <a:p>
            <a:pPr indent="0" lvl="0" marL="0" rtl="0" algn="l">
              <a:lnSpc>
                <a:spcPct val="90000"/>
              </a:lnSpc>
              <a:spcBef>
                <a:spcPts val="1400"/>
              </a:spcBef>
              <a:spcAft>
                <a:spcPts val="0"/>
              </a:spcAft>
              <a:buSzPct val="100000"/>
              <a:buNone/>
            </a:pPr>
            <a:r>
              <a:rPr b="1" i="0" lang="es-CO">
                <a:solidFill>
                  <a:schemeClr val="dk1"/>
                </a:solidFill>
                <a:latin typeface="arial"/>
                <a:ea typeface="arial"/>
                <a:cs typeface="arial"/>
                <a:sym typeface="arial"/>
              </a:rPr>
              <a:t>Mag. Educacion</a:t>
            </a:r>
            <a:r>
              <a:rPr b="1" lang="es-CO">
                <a:solidFill>
                  <a:schemeClr val="dk1"/>
                </a:solidFill>
              </a:rPr>
              <a:t>  </a:t>
            </a:r>
            <a:endParaRPr/>
          </a:p>
          <a:p>
            <a:pPr indent="0" lvl="0" marL="0" rtl="0" algn="l">
              <a:lnSpc>
                <a:spcPct val="90000"/>
              </a:lnSpc>
              <a:spcBef>
                <a:spcPts val="1400"/>
              </a:spcBef>
              <a:spcAft>
                <a:spcPts val="0"/>
              </a:spcAft>
              <a:buSzPct val="100000"/>
              <a:buNone/>
            </a:pPr>
            <a:r>
              <a:rPr b="1" lang="es-CO">
                <a:solidFill>
                  <a:schemeClr val="dk1"/>
                </a:solidFill>
              </a:rPr>
              <a:t>Esp. Tecn, evaluación de proyectos</a:t>
            </a:r>
            <a:endParaRPr/>
          </a:p>
          <a:p>
            <a:pPr indent="0" lvl="0" marL="0" rtl="0" algn="l">
              <a:lnSpc>
                <a:spcPct val="90000"/>
              </a:lnSpc>
              <a:spcBef>
                <a:spcPts val="1400"/>
              </a:spcBef>
              <a:spcAft>
                <a:spcPts val="0"/>
              </a:spcAft>
              <a:buSzPct val="100000"/>
              <a:buNone/>
            </a:pPr>
            <a:r>
              <a:rPr b="1" lang="es-CO">
                <a:solidFill>
                  <a:schemeClr val="dk1"/>
                </a:solidFill>
              </a:rPr>
              <a:t>Ing. De Sistemas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24"/>
          <p:cNvPicPr preferRelativeResize="0"/>
          <p:nvPr/>
        </p:nvPicPr>
        <p:blipFill rotWithShape="1">
          <a:blip r:embed="rId3">
            <a:alphaModFix/>
          </a:blip>
          <a:srcRect b="18036" l="-2002" r="27006" t="7855"/>
          <a:stretch/>
        </p:blipFill>
        <p:spPr>
          <a:xfrm>
            <a:off x="934725" y="799275"/>
            <a:ext cx="8736926" cy="48564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5"/>
          <p:cNvPicPr preferRelativeResize="0"/>
          <p:nvPr/>
        </p:nvPicPr>
        <p:blipFill rotWithShape="1">
          <a:blip r:embed="rId3">
            <a:alphaModFix/>
          </a:blip>
          <a:srcRect b="26667" l="1" r="30439" t="0"/>
          <a:stretch/>
        </p:blipFill>
        <p:spPr>
          <a:xfrm>
            <a:off x="513453" y="331694"/>
            <a:ext cx="7449671" cy="4616824"/>
          </a:xfrm>
          <a:prstGeom prst="rect">
            <a:avLst/>
          </a:prstGeom>
          <a:noFill/>
          <a:ln>
            <a:noFill/>
          </a:ln>
        </p:spPr>
      </p:pic>
      <p:cxnSp>
        <p:nvCxnSpPr>
          <p:cNvPr id="193" name="Google Shape;193;p25"/>
          <p:cNvCxnSpPr/>
          <p:nvPr/>
        </p:nvCxnSpPr>
        <p:spPr>
          <a:xfrm flipH="1">
            <a:off x="3155577" y="3290047"/>
            <a:ext cx="242047" cy="2465294"/>
          </a:xfrm>
          <a:prstGeom prst="straightConnector1">
            <a:avLst/>
          </a:prstGeom>
          <a:noFill/>
          <a:ln cap="flat" cmpd="sng" w="12700">
            <a:solidFill>
              <a:schemeClr val="accent1"/>
            </a:solidFill>
            <a:prstDash val="solid"/>
            <a:round/>
            <a:headEnd len="sm" w="sm" type="none"/>
            <a:tailEnd len="med" w="med" type="triangle"/>
          </a:ln>
        </p:spPr>
      </p:cxnSp>
      <p:sp>
        <p:nvSpPr>
          <p:cNvPr id="194" name="Google Shape;194;p25"/>
          <p:cNvSpPr txBox="1"/>
          <p:nvPr/>
        </p:nvSpPr>
        <p:spPr>
          <a:xfrm>
            <a:off x="1461247" y="5798387"/>
            <a:ext cx="277704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Se invoca la función creada </a:t>
            </a:r>
            <a:endParaRPr b="0" i="0" sz="1800" u="none" cap="none" strike="noStrike">
              <a:solidFill>
                <a:schemeClr val="dk1"/>
              </a:solidFill>
              <a:latin typeface="Calibri"/>
              <a:ea typeface="Calibri"/>
              <a:cs typeface="Calibri"/>
              <a:sym typeface="Calibri"/>
            </a:endParaRPr>
          </a:p>
        </p:txBody>
      </p:sp>
      <p:cxnSp>
        <p:nvCxnSpPr>
          <p:cNvPr id="195" name="Google Shape;195;p25"/>
          <p:cNvCxnSpPr/>
          <p:nvPr/>
        </p:nvCxnSpPr>
        <p:spPr>
          <a:xfrm>
            <a:off x="4025153" y="3240741"/>
            <a:ext cx="869576" cy="1990165"/>
          </a:xfrm>
          <a:prstGeom prst="straightConnector1">
            <a:avLst/>
          </a:prstGeom>
          <a:noFill/>
          <a:ln cap="flat" cmpd="sng" w="12700">
            <a:solidFill>
              <a:schemeClr val="accent1"/>
            </a:solidFill>
            <a:prstDash val="solid"/>
            <a:round/>
            <a:headEnd len="sm" w="sm" type="none"/>
            <a:tailEnd len="med" w="med" type="triangle"/>
          </a:ln>
        </p:spPr>
      </p:cxnSp>
      <p:sp>
        <p:nvSpPr>
          <p:cNvPr id="196" name="Google Shape;196;p25"/>
          <p:cNvSpPr txBox="1"/>
          <p:nvPr/>
        </p:nvSpPr>
        <p:spPr>
          <a:xfrm>
            <a:off x="4238288" y="5238093"/>
            <a:ext cx="19291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Campo de la tabla </a:t>
            </a:r>
            <a:endParaRPr b="0" i="0" sz="1800" u="none" cap="none" strike="noStrike">
              <a:solidFill>
                <a:schemeClr val="dk1"/>
              </a:solidFill>
              <a:latin typeface="Calibri"/>
              <a:ea typeface="Calibri"/>
              <a:cs typeface="Calibri"/>
              <a:sym typeface="Calibri"/>
            </a:endParaRPr>
          </a:p>
        </p:txBody>
      </p:sp>
      <p:pic>
        <p:nvPicPr>
          <p:cNvPr id="197" name="Google Shape;197;p25"/>
          <p:cNvPicPr preferRelativeResize="0"/>
          <p:nvPr/>
        </p:nvPicPr>
        <p:blipFill rotWithShape="1">
          <a:blip r:embed="rId4">
            <a:alphaModFix/>
          </a:blip>
          <a:srcRect b="20941" l="-147" r="63897" t="52908"/>
          <a:stretch/>
        </p:blipFill>
        <p:spPr>
          <a:xfrm>
            <a:off x="7439521" y="1577944"/>
            <a:ext cx="4419600" cy="1793402"/>
          </a:xfrm>
          <a:prstGeom prst="rect">
            <a:avLst/>
          </a:prstGeom>
          <a:noFill/>
          <a:ln>
            <a:noFill/>
          </a:ln>
        </p:spPr>
      </p:pic>
      <p:sp>
        <p:nvSpPr>
          <p:cNvPr id="198" name="Google Shape;198;p25"/>
          <p:cNvSpPr/>
          <p:nvPr/>
        </p:nvSpPr>
        <p:spPr>
          <a:xfrm>
            <a:off x="9230172" y="3456321"/>
            <a:ext cx="1737135" cy="1176618"/>
          </a:xfrm>
          <a:prstGeom prst="downArrow">
            <a:avLst>
              <a:gd fmla="val 50000" name="adj1"/>
              <a:gd fmla="val 48406"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9" name="Google Shape;199;p25"/>
          <p:cNvSpPr txBox="1"/>
          <p:nvPr/>
        </p:nvSpPr>
        <p:spPr>
          <a:xfrm>
            <a:off x="9383833" y="3991535"/>
            <a:ext cx="142981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Tabla original</a:t>
            </a:r>
            <a:endParaRPr b="0" i="0" sz="1800" u="none" cap="none" strike="noStrike">
              <a:solidFill>
                <a:schemeClr val="dk1"/>
              </a:solidFill>
              <a:latin typeface="Calibri"/>
              <a:ea typeface="Calibri"/>
              <a:cs typeface="Calibri"/>
              <a:sym typeface="Calibri"/>
            </a:endParaRPr>
          </a:p>
        </p:txBody>
      </p:sp>
      <p:cxnSp>
        <p:nvCxnSpPr>
          <p:cNvPr id="200" name="Google Shape;200;p25"/>
          <p:cNvCxnSpPr/>
          <p:nvPr/>
        </p:nvCxnSpPr>
        <p:spPr>
          <a:xfrm>
            <a:off x="2849768" y="4454997"/>
            <a:ext cx="5810138" cy="967762"/>
          </a:xfrm>
          <a:prstGeom prst="straightConnector1">
            <a:avLst/>
          </a:prstGeom>
          <a:noFill/>
          <a:ln cap="flat" cmpd="sng" w="12700">
            <a:solidFill>
              <a:schemeClr val="accent1"/>
            </a:solidFill>
            <a:prstDash val="solid"/>
            <a:round/>
            <a:headEnd len="sm" w="sm" type="none"/>
            <a:tailEnd len="med" w="med" type="triangle"/>
          </a:ln>
        </p:spPr>
      </p:cxnSp>
      <p:sp>
        <p:nvSpPr>
          <p:cNvPr id="201" name="Google Shape;201;p25"/>
          <p:cNvSpPr txBox="1"/>
          <p:nvPr/>
        </p:nvSpPr>
        <p:spPr>
          <a:xfrm>
            <a:off x="9054353" y="5421868"/>
            <a:ext cx="316900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Resultado del uso de la función.</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pic>
        <p:nvPicPr>
          <p:cNvPr id="206" name="Google Shape;206;p26"/>
          <p:cNvPicPr preferRelativeResize="0"/>
          <p:nvPr/>
        </p:nvPicPr>
        <p:blipFill rotWithShape="1">
          <a:blip r:embed="rId3">
            <a:alphaModFix/>
          </a:blip>
          <a:srcRect b="48889" l="0" r="88309" t="0"/>
          <a:stretch/>
        </p:blipFill>
        <p:spPr>
          <a:xfrm>
            <a:off x="4007476" y="1011981"/>
            <a:ext cx="2008094" cy="4938144"/>
          </a:xfrm>
          <a:prstGeom prst="rect">
            <a:avLst/>
          </a:prstGeom>
          <a:noFill/>
          <a:ln>
            <a:noFill/>
          </a:ln>
        </p:spPr>
      </p:pic>
      <p:sp>
        <p:nvSpPr>
          <p:cNvPr id="207" name="Google Shape;207;p26"/>
          <p:cNvSpPr txBox="1"/>
          <p:nvPr>
            <p:ph type="title"/>
          </p:nvPr>
        </p:nvSpPr>
        <p:spPr>
          <a:xfrm>
            <a:off x="779929" y="232050"/>
            <a:ext cx="6087035" cy="779931"/>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b="1" lang="es-CO"/>
              <a:t>Ejecutar la función</a:t>
            </a:r>
            <a:endParaRPr/>
          </a:p>
        </p:txBody>
      </p:sp>
      <p:cxnSp>
        <p:nvCxnSpPr>
          <p:cNvPr id="208" name="Google Shape;208;p26"/>
          <p:cNvCxnSpPr/>
          <p:nvPr/>
        </p:nvCxnSpPr>
        <p:spPr>
          <a:xfrm flipH="1" rot="10800000">
            <a:off x="2593182" y="4282361"/>
            <a:ext cx="3350418" cy="262217"/>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209" name="Google Shape;209;p26"/>
          <p:cNvSpPr txBox="1"/>
          <p:nvPr/>
        </p:nvSpPr>
        <p:spPr>
          <a:xfrm>
            <a:off x="528637" y="4466663"/>
            <a:ext cx="312896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Ejecuta la función mostrando los resultados. </a:t>
            </a:r>
            <a:endParaRPr b="0" i="0" sz="1400" u="none" cap="none" strike="noStrike">
              <a:solidFill>
                <a:srgbClr val="000000"/>
              </a:solidFill>
              <a:latin typeface="Arial"/>
              <a:ea typeface="Arial"/>
              <a:cs typeface="Arial"/>
              <a:sym typeface="Arial"/>
            </a:endParaRPr>
          </a:p>
        </p:txBody>
      </p:sp>
      <p:sp>
        <p:nvSpPr>
          <p:cNvPr id="210" name="Google Shape;210;p26"/>
          <p:cNvSpPr txBox="1"/>
          <p:nvPr/>
        </p:nvSpPr>
        <p:spPr>
          <a:xfrm>
            <a:off x="6365447" y="4743662"/>
            <a:ext cx="19643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Para editar función</a:t>
            </a:r>
            <a:endParaRPr b="0" i="0" sz="1400" u="none" cap="none" strike="noStrike">
              <a:solidFill>
                <a:srgbClr val="000000"/>
              </a:solidFill>
              <a:latin typeface="Arial"/>
              <a:ea typeface="Arial"/>
              <a:cs typeface="Arial"/>
              <a:sym typeface="Arial"/>
            </a:endParaRPr>
          </a:p>
        </p:txBody>
      </p:sp>
      <p:cxnSp>
        <p:nvCxnSpPr>
          <p:cNvPr id="211" name="Google Shape;211;p26"/>
          <p:cNvCxnSpPr/>
          <p:nvPr/>
        </p:nvCxnSpPr>
        <p:spPr>
          <a:xfrm rot="10800000">
            <a:off x="5827059" y="4132729"/>
            <a:ext cx="845204" cy="333934"/>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pic>
        <p:nvPicPr>
          <p:cNvPr id="212" name="Google Shape;212;p26"/>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7"/>
          <p:cNvSpPr txBox="1"/>
          <p:nvPr>
            <p:ph type="title"/>
          </p:nvPr>
        </p:nvSpPr>
        <p:spPr>
          <a:xfrm>
            <a:off x="1097280" y="286603"/>
            <a:ext cx="5599355" cy="905703"/>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2 Funciones</a:t>
            </a:r>
            <a:endParaRPr/>
          </a:p>
        </p:txBody>
      </p:sp>
      <p:pic>
        <p:nvPicPr>
          <p:cNvPr id="218" name="Google Shape;218;p27"/>
          <p:cNvPicPr preferRelativeResize="0"/>
          <p:nvPr/>
        </p:nvPicPr>
        <p:blipFill rotWithShape="1">
          <a:blip r:embed="rId3">
            <a:alphaModFix/>
          </a:blip>
          <a:srcRect b="23268" l="6543" r="7205" t="6013"/>
          <a:stretch/>
        </p:blipFill>
        <p:spPr>
          <a:xfrm>
            <a:off x="838206" y="1192306"/>
            <a:ext cx="10515600" cy="484990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pic>
        <p:nvPicPr>
          <p:cNvPr id="223" name="Google Shape;223;p28"/>
          <p:cNvPicPr preferRelativeResize="0"/>
          <p:nvPr/>
        </p:nvPicPr>
        <p:blipFill rotWithShape="1">
          <a:blip r:embed="rId3">
            <a:alphaModFix/>
          </a:blip>
          <a:srcRect b="0" l="0" r="0" t="0"/>
          <a:stretch/>
        </p:blipFill>
        <p:spPr>
          <a:xfrm>
            <a:off x="152400" y="152400"/>
            <a:ext cx="11887198" cy="53852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9"/>
          <p:cNvPicPr preferRelativeResize="0"/>
          <p:nvPr/>
        </p:nvPicPr>
        <p:blipFill rotWithShape="1">
          <a:blip r:embed="rId3">
            <a:alphaModFix/>
          </a:blip>
          <a:srcRect b="22089" l="17245" r="51732" t="53547"/>
          <a:stretch/>
        </p:blipFill>
        <p:spPr>
          <a:xfrm>
            <a:off x="699246" y="1694328"/>
            <a:ext cx="3693459" cy="1631577"/>
          </a:xfrm>
          <a:prstGeom prst="rect">
            <a:avLst/>
          </a:prstGeom>
          <a:noFill/>
          <a:ln>
            <a:noFill/>
          </a:ln>
        </p:spPr>
      </p:pic>
      <p:sp>
        <p:nvSpPr>
          <p:cNvPr id="229" name="Google Shape;229;p29"/>
          <p:cNvSpPr/>
          <p:nvPr/>
        </p:nvSpPr>
        <p:spPr>
          <a:xfrm>
            <a:off x="775715" y="421359"/>
            <a:ext cx="6014788"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0" i="0" lang="es-CO" sz="5400" u="none" cap="none" strike="noStrike">
                <a:solidFill>
                  <a:schemeClr val="dk1"/>
                </a:solidFill>
                <a:latin typeface="Calibri"/>
                <a:ea typeface="Calibri"/>
                <a:cs typeface="Calibri"/>
                <a:sym typeface="Calibri"/>
              </a:rPr>
              <a:t>Ejecución de función</a:t>
            </a:r>
            <a:endParaRPr b="0" i="0" sz="1400" u="none" cap="none" strike="noStrike">
              <a:solidFill>
                <a:srgbClr val="000000"/>
              </a:solidFill>
              <a:latin typeface="Arial"/>
              <a:ea typeface="Arial"/>
              <a:cs typeface="Arial"/>
              <a:sym typeface="Arial"/>
            </a:endParaRPr>
          </a:p>
        </p:txBody>
      </p:sp>
      <p:cxnSp>
        <p:nvCxnSpPr>
          <p:cNvPr id="230" name="Google Shape;230;p29"/>
          <p:cNvCxnSpPr/>
          <p:nvPr/>
        </p:nvCxnSpPr>
        <p:spPr>
          <a:xfrm flipH="1" rot="10800000">
            <a:off x="3056965" y="1524001"/>
            <a:ext cx="4222376" cy="295834"/>
          </a:xfrm>
          <a:prstGeom prst="straightConnector1">
            <a:avLst/>
          </a:prstGeom>
          <a:noFill/>
          <a:ln cap="flat" cmpd="sng" w="12700">
            <a:solidFill>
              <a:schemeClr val="accent1"/>
            </a:solidFill>
            <a:prstDash val="solid"/>
            <a:round/>
            <a:headEnd len="sm" w="sm" type="none"/>
            <a:tailEnd len="med" w="med" type="triangle"/>
          </a:ln>
        </p:spPr>
      </p:cxnSp>
      <p:sp>
        <p:nvSpPr>
          <p:cNvPr id="231" name="Google Shape;231;p29"/>
          <p:cNvSpPr txBox="1"/>
          <p:nvPr/>
        </p:nvSpPr>
        <p:spPr>
          <a:xfrm>
            <a:off x="7431741" y="1237129"/>
            <a:ext cx="26894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Contenido de la tabla</a:t>
            </a:r>
            <a:endParaRPr b="0" i="0" sz="1800" u="none" cap="none" strike="noStrike">
              <a:solidFill>
                <a:schemeClr val="dk1"/>
              </a:solidFill>
              <a:latin typeface="Calibri"/>
              <a:ea typeface="Calibri"/>
              <a:cs typeface="Calibri"/>
              <a:sym typeface="Calibri"/>
            </a:endParaRPr>
          </a:p>
        </p:txBody>
      </p:sp>
      <p:pic>
        <p:nvPicPr>
          <p:cNvPr id="232" name="Google Shape;232;p29"/>
          <p:cNvPicPr preferRelativeResize="0"/>
          <p:nvPr/>
        </p:nvPicPr>
        <p:blipFill rotWithShape="1">
          <a:blip r:embed="rId4">
            <a:alphaModFix/>
          </a:blip>
          <a:srcRect b="15685" l="22647" r="30515" t="53595"/>
          <a:stretch/>
        </p:blipFill>
        <p:spPr>
          <a:xfrm>
            <a:off x="3523129" y="3227308"/>
            <a:ext cx="5710518" cy="2106691"/>
          </a:xfrm>
          <a:prstGeom prst="rect">
            <a:avLst/>
          </a:prstGeom>
          <a:noFill/>
          <a:ln>
            <a:noFill/>
          </a:ln>
        </p:spPr>
      </p:pic>
      <p:cxnSp>
        <p:nvCxnSpPr>
          <p:cNvPr id="233" name="Google Shape;233;p29"/>
          <p:cNvCxnSpPr/>
          <p:nvPr/>
        </p:nvCxnSpPr>
        <p:spPr>
          <a:xfrm flipH="1" rot="10800000">
            <a:off x="4500282" y="2106706"/>
            <a:ext cx="1380565" cy="1425390"/>
          </a:xfrm>
          <a:prstGeom prst="straightConnector1">
            <a:avLst/>
          </a:prstGeom>
          <a:noFill/>
          <a:ln cap="flat" cmpd="sng" w="12700">
            <a:solidFill>
              <a:schemeClr val="accent1"/>
            </a:solidFill>
            <a:prstDash val="solid"/>
            <a:round/>
            <a:headEnd len="sm" w="sm" type="none"/>
            <a:tailEnd len="med" w="med" type="triangle"/>
          </a:ln>
        </p:spPr>
      </p:cxnSp>
      <p:sp>
        <p:nvSpPr>
          <p:cNvPr id="234" name="Google Shape;234;p29"/>
          <p:cNvSpPr txBox="1"/>
          <p:nvPr/>
        </p:nvSpPr>
        <p:spPr>
          <a:xfrm>
            <a:off x="5880847" y="1940865"/>
            <a:ext cx="234872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Ejecución de la función</a:t>
            </a:r>
            <a:endParaRPr b="0" i="0" sz="1800" u="none" cap="none" strike="noStrike">
              <a:solidFill>
                <a:schemeClr val="dk1"/>
              </a:solidFill>
              <a:latin typeface="Calibri"/>
              <a:ea typeface="Calibri"/>
              <a:cs typeface="Calibri"/>
              <a:sym typeface="Calibri"/>
            </a:endParaRPr>
          </a:p>
        </p:txBody>
      </p:sp>
      <p:cxnSp>
        <p:nvCxnSpPr>
          <p:cNvPr id="235" name="Google Shape;235;p29"/>
          <p:cNvCxnSpPr/>
          <p:nvPr/>
        </p:nvCxnSpPr>
        <p:spPr>
          <a:xfrm flipH="1" rot="10800000">
            <a:off x="5773271" y="2819401"/>
            <a:ext cx="2348753" cy="1232646"/>
          </a:xfrm>
          <a:prstGeom prst="straightConnector1">
            <a:avLst/>
          </a:prstGeom>
          <a:noFill/>
          <a:ln cap="flat" cmpd="sng" w="12700">
            <a:solidFill>
              <a:schemeClr val="accent1"/>
            </a:solidFill>
            <a:prstDash val="solid"/>
            <a:round/>
            <a:headEnd len="sm" w="sm" type="none"/>
            <a:tailEnd len="med" w="med" type="triangle"/>
          </a:ln>
        </p:spPr>
      </p:cxnSp>
      <p:sp>
        <p:nvSpPr>
          <p:cNvPr id="236" name="Google Shape;236;p29"/>
          <p:cNvSpPr txBox="1"/>
          <p:nvPr/>
        </p:nvSpPr>
        <p:spPr>
          <a:xfrm>
            <a:off x="8122024" y="2533438"/>
            <a:ext cx="11139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Resultado</a:t>
            </a:r>
            <a:endParaRPr b="0" i="0" sz="1800" u="none" cap="none" strike="noStrike">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Borrar función </a:t>
            </a:r>
            <a:endParaRPr/>
          </a:p>
        </p:txBody>
      </p:sp>
      <p:sp>
        <p:nvSpPr>
          <p:cNvPr id="242" name="Google Shape;242;p30"/>
          <p:cNvSpPr txBox="1"/>
          <p:nvPr>
            <p:ph idx="1" type="body"/>
          </p:nvPr>
        </p:nvSpPr>
        <p:spPr>
          <a:xfrm>
            <a:off x="1097280" y="1845734"/>
            <a:ext cx="10058400" cy="1157442"/>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1800"/>
              <a:buChar char=" "/>
            </a:pPr>
            <a:r>
              <a:rPr b="0" i="0" lang="es-CO" sz="1800" u="none" strike="noStrike">
                <a:latin typeface="Courier New"/>
                <a:ea typeface="Courier New"/>
                <a:cs typeface="Courier New"/>
                <a:sym typeface="Courier New"/>
              </a:rPr>
              <a:t>DROP FUNCTION ingreso_neto_sucursal;</a:t>
            </a:r>
            <a:endParaRPr/>
          </a:p>
        </p:txBody>
      </p:sp>
      <p:pic>
        <p:nvPicPr>
          <p:cNvPr id="243" name="Google Shape;243;p30"/>
          <p:cNvPicPr preferRelativeResize="0"/>
          <p:nvPr/>
        </p:nvPicPr>
        <p:blipFill rotWithShape="1">
          <a:blip r:embed="rId3">
            <a:alphaModFix/>
          </a:blip>
          <a:srcRect b="19311" l="21406" r="25346" t="54562"/>
          <a:stretch/>
        </p:blipFill>
        <p:spPr>
          <a:xfrm>
            <a:off x="1649507" y="2603352"/>
            <a:ext cx="9068641" cy="2502946"/>
          </a:xfrm>
          <a:prstGeom prst="rect">
            <a:avLst/>
          </a:prstGeom>
          <a:noFill/>
          <a:ln>
            <a:noFill/>
          </a:ln>
        </p:spPr>
      </p:pic>
      <p:pic>
        <p:nvPicPr>
          <p:cNvPr id="244" name="Google Shape;244;p30"/>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de Función con if</a:t>
            </a:r>
            <a:endParaRPr/>
          </a:p>
        </p:txBody>
      </p:sp>
      <p:grpSp>
        <p:nvGrpSpPr>
          <p:cNvPr id="250" name="Google Shape;250;p31"/>
          <p:cNvGrpSpPr/>
          <p:nvPr/>
        </p:nvGrpSpPr>
        <p:grpSpPr>
          <a:xfrm>
            <a:off x="1371979" y="2004732"/>
            <a:ext cx="7763435" cy="4143488"/>
            <a:chOff x="2449985" y="1918447"/>
            <a:chExt cx="7763435" cy="4143488"/>
          </a:xfrm>
        </p:grpSpPr>
        <p:pic>
          <p:nvPicPr>
            <p:cNvPr id="251" name="Google Shape;251;p31"/>
            <p:cNvPicPr preferRelativeResize="0"/>
            <p:nvPr/>
          </p:nvPicPr>
          <p:blipFill rotWithShape="1">
            <a:blip r:embed="rId3">
              <a:alphaModFix/>
            </a:blip>
            <a:srcRect b="23764" l="10000" r="26322" t="15817"/>
            <a:stretch/>
          </p:blipFill>
          <p:spPr>
            <a:xfrm>
              <a:off x="2449985" y="1918447"/>
              <a:ext cx="7763435" cy="4143488"/>
            </a:xfrm>
            <a:prstGeom prst="rect">
              <a:avLst/>
            </a:prstGeom>
            <a:noFill/>
            <a:ln>
              <a:noFill/>
            </a:ln>
          </p:spPr>
        </p:pic>
        <p:sp>
          <p:nvSpPr>
            <p:cNvPr id="252" name="Google Shape;252;p31"/>
            <p:cNvSpPr/>
            <p:nvPr/>
          </p:nvSpPr>
          <p:spPr>
            <a:xfrm>
              <a:off x="9107027" y="5620887"/>
              <a:ext cx="1106393" cy="24622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000"/>
                <a:buFont typeface="Arial"/>
                <a:buNone/>
              </a:pPr>
              <a:r>
                <a:rPr b="0" i="0" lang="es-CO" sz="1000" u="none" cap="none" strike="noStrike">
                  <a:solidFill>
                    <a:schemeClr val="dk1"/>
                  </a:solidFill>
                  <a:latin typeface="Calibri"/>
                  <a:ea typeface="Calibri"/>
                  <a:cs typeface="Calibri"/>
                  <a:sym typeface="Calibri"/>
                </a:rPr>
                <a:t>Ejemplo Lilliana U</a:t>
              </a:r>
              <a:endParaRPr b="0" i="0" sz="1400" u="none" cap="none" strike="noStrike">
                <a:solidFill>
                  <a:srgbClr val="000000"/>
                </a:solidFill>
                <a:latin typeface="Arial"/>
                <a:ea typeface="Arial"/>
                <a:cs typeface="Arial"/>
                <a:sym typeface="Arial"/>
              </a:endParaRPr>
            </a:p>
          </p:txBody>
        </p:sp>
      </p:grpSp>
      <p:pic>
        <p:nvPicPr>
          <p:cNvPr id="253" name="Google Shape;253;p31"/>
          <p:cNvPicPr preferRelativeResize="0"/>
          <p:nvPr/>
        </p:nvPicPr>
        <p:blipFill rotWithShape="1">
          <a:blip r:embed="rId4">
            <a:alphaModFix/>
          </a:blip>
          <a:srcRect b="19721" l="32654" r="34218" t="23473"/>
          <a:stretch/>
        </p:blipFill>
        <p:spPr>
          <a:xfrm>
            <a:off x="9562721" y="286603"/>
            <a:ext cx="2109542" cy="20349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2"/>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Ejecución </a:t>
            </a:r>
            <a:endParaRPr/>
          </a:p>
        </p:txBody>
      </p:sp>
      <p:pic>
        <p:nvPicPr>
          <p:cNvPr id="259" name="Google Shape;259;p32"/>
          <p:cNvPicPr preferRelativeResize="0"/>
          <p:nvPr/>
        </p:nvPicPr>
        <p:blipFill rotWithShape="1">
          <a:blip r:embed="rId3">
            <a:alphaModFix/>
          </a:blip>
          <a:srcRect b="18299" l="0" r="39338" t="52287"/>
          <a:stretch/>
        </p:blipFill>
        <p:spPr>
          <a:xfrm>
            <a:off x="974910" y="2824442"/>
            <a:ext cx="9729693" cy="2653553"/>
          </a:xfrm>
          <a:prstGeom prst="rect">
            <a:avLst/>
          </a:prstGeom>
          <a:noFill/>
          <a:ln>
            <a:noFill/>
          </a:ln>
        </p:spPr>
      </p:pic>
      <p:pic>
        <p:nvPicPr>
          <p:cNvPr id="260" name="Google Shape;260;p32"/>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3"/>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Otra forma y funciona.</a:t>
            </a:r>
            <a:endParaRPr/>
          </a:p>
        </p:txBody>
      </p:sp>
      <p:sp>
        <p:nvSpPr>
          <p:cNvPr id="266" name="Google Shape;266;p33"/>
          <p:cNvSpPr txBox="1"/>
          <p:nvPr>
            <p:ph idx="1" type="body"/>
          </p:nvPr>
        </p:nvSpPr>
        <p:spPr>
          <a:xfrm>
            <a:off x="1066800" y="2361205"/>
            <a:ext cx="10058400" cy="1067795"/>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t>select *,   if (edad&gt;=18,'mayor edad','menor edad') as Edad_ciudadadano from cliente;</a:t>
            </a:r>
            <a:endParaRPr/>
          </a:p>
        </p:txBody>
      </p:sp>
      <p:pic>
        <p:nvPicPr>
          <p:cNvPr id="267" name="Google Shape;267;p33"/>
          <p:cNvPicPr preferRelativeResize="0"/>
          <p:nvPr/>
        </p:nvPicPr>
        <p:blipFill rotWithShape="1">
          <a:blip r:embed="rId3">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6"/>
          <p:cNvPicPr preferRelativeResize="0"/>
          <p:nvPr/>
        </p:nvPicPr>
        <p:blipFill rotWithShape="1">
          <a:blip r:embed="rId3">
            <a:alphaModFix/>
          </a:blip>
          <a:srcRect b="0" l="0" r="0" t="0"/>
          <a:stretch/>
        </p:blipFill>
        <p:spPr>
          <a:xfrm>
            <a:off x="514350" y="458787"/>
            <a:ext cx="10896599" cy="586591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0"/>
                                        </p:tgtEl>
                                        <p:attrNameLst>
                                          <p:attrName>style.visibility</p:attrName>
                                        </p:attrNameLst>
                                      </p:cBhvr>
                                      <p:to>
                                        <p:strVal val="visible"/>
                                      </p:to>
                                    </p:set>
                                    <p:animEffect filter="fade" transition="in">
                                      <p:cBhvr>
                                        <p:cTn dur="5000"/>
                                        <p:tgtEl>
                                          <p:spTgt spid="12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4"/>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Pregunta</a:t>
            </a:r>
            <a:r>
              <a:rPr b="1" lang="es-CO">
                <a:solidFill>
                  <a:srgbClr val="5E2C16"/>
                </a:solidFill>
              </a:rPr>
              <a:t>: ¿se puede usar otras estructuras algorítmicas?</a:t>
            </a:r>
            <a:endParaRPr b="1">
              <a:solidFill>
                <a:srgbClr val="5E2C16"/>
              </a:solidFill>
            </a:endParaRPr>
          </a:p>
        </p:txBody>
      </p:sp>
      <p:sp>
        <p:nvSpPr>
          <p:cNvPr id="273" name="Google Shape;273;p34"/>
          <p:cNvSpPr txBox="1"/>
          <p:nvPr>
            <p:ph idx="1" type="body"/>
          </p:nvPr>
        </p:nvSpPr>
        <p:spPr>
          <a:xfrm>
            <a:off x="1097280" y="1845734"/>
            <a:ext cx="1645920" cy="404407"/>
          </a:xfrm>
          <a:prstGeom prst="rect">
            <a:avLst/>
          </a:prstGeom>
          <a:noFill/>
          <a:ln>
            <a:noFill/>
          </a:ln>
        </p:spPr>
        <p:txBody>
          <a:bodyPr anchorCtr="0" anchor="t" bIns="45700" lIns="0" spcFirstLastPara="1" rIns="0" wrap="square" tIns="45700">
            <a:normAutofit fontScale="92500"/>
          </a:bodyPr>
          <a:lstStyle/>
          <a:p>
            <a:pPr indent="-117475" lvl="0" marL="91440" rtl="0" algn="l">
              <a:lnSpc>
                <a:spcPct val="90000"/>
              </a:lnSpc>
              <a:spcBef>
                <a:spcPts val="0"/>
              </a:spcBef>
              <a:spcAft>
                <a:spcPts val="0"/>
              </a:spcAft>
              <a:buSzPct val="100000"/>
              <a:buChar char=" "/>
            </a:pPr>
            <a:r>
              <a:rPr lang="es-CO"/>
              <a:t>Asi es: IF y Case </a:t>
            </a:r>
            <a:endParaRPr/>
          </a:p>
          <a:p>
            <a:pPr indent="0" lvl="0" marL="91440" rtl="0" algn="l">
              <a:lnSpc>
                <a:spcPct val="90000"/>
              </a:lnSpc>
              <a:spcBef>
                <a:spcPts val="1400"/>
              </a:spcBef>
              <a:spcAft>
                <a:spcPts val="0"/>
              </a:spcAft>
              <a:buSzPct val="100000"/>
              <a:buNone/>
            </a:pPr>
            <a:r>
              <a:t/>
            </a:r>
            <a:endParaRPr/>
          </a:p>
        </p:txBody>
      </p:sp>
      <p:pic>
        <p:nvPicPr>
          <p:cNvPr id="274" name="Google Shape;274;p34"/>
          <p:cNvPicPr preferRelativeResize="0"/>
          <p:nvPr/>
        </p:nvPicPr>
        <p:blipFill rotWithShape="1">
          <a:blip r:embed="rId3">
            <a:alphaModFix/>
          </a:blip>
          <a:srcRect b="69805" l="20663" r="49998" t="17647"/>
          <a:stretch/>
        </p:blipFill>
        <p:spPr>
          <a:xfrm>
            <a:off x="493058" y="2465294"/>
            <a:ext cx="5253593" cy="1264024"/>
          </a:xfrm>
          <a:prstGeom prst="rect">
            <a:avLst/>
          </a:prstGeom>
          <a:noFill/>
          <a:ln>
            <a:noFill/>
          </a:ln>
        </p:spPr>
      </p:pic>
      <p:pic>
        <p:nvPicPr>
          <p:cNvPr id="275" name="Google Shape;275;p34"/>
          <p:cNvPicPr preferRelativeResize="0"/>
          <p:nvPr/>
        </p:nvPicPr>
        <p:blipFill rotWithShape="1">
          <a:blip r:embed="rId4">
            <a:alphaModFix/>
          </a:blip>
          <a:srcRect b="0" l="0" r="0" t="0"/>
          <a:stretch/>
        </p:blipFill>
        <p:spPr>
          <a:xfrm>
            <a:off x="5949002" y="2250141"/>
            <a:ext cx="5892935" cy="3747138"/>
          </a:xfrm>
          <a:prstGeom prst="rect">
            <a:avLst/>
          </a:prstGeom>
          <a:noFill/>
          <a:ln>
            <a:noFill/>
          </a:ln>
        </p:spPr>
      </p:pic>
      <p:pic>
        <p:nvPicPr>
          <p:cNvPr id="276" name="Google Shape;276;p34"/>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35"/>
          <p:cNvSpPr txBox="1"/>
          <p:nvPr>
            <p:ph type="title"/>
          </p:nvPr>
        </p:nvSpPr>
        <p:spPr>
          <a:xfrm>
            <a:off x="1097280" y="197223"/>
            <a:ext cx="10058400" cy="894678"/>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5E2C16"/>
              </a:buClr>
              <a:buSzPts val="4800"/>
              <a:buFont typeface="Calibri"/>
              <a:buNone/>
            </a:pPr>
            <a:r>
              <a:rPr b="1" lang="es-CO">
                <a:solidFill>
                  <a:srgbClr val="5E2C16"/>
                </a:solidFill>
              </a:rPr>
              <a:t>estructuras algorítmicas</a:t>
            </a:r>
            <a:endParaRPr b="1">
              <a:solidFill>
                <a:srgbClr val="5E2C16"/>
              </a:solidFill>
            </a:endParaRPr>
          </a:p>
        </p:txBody>
      </p:sp>
      <p:sp>
        <p:nvSpPr>
          <p:cNvPr id="282" name="Google Shape;282;p35"/>
          <p:cNvSpPr txBox="1"/>
          <p:nvPr>
            <p:ph idx="1" type="body"/>
          </p:nvPr>
        </p:nvSpPr>
        <p:spPr>
          <a:xfrm>
            <a:off x="1097280" y="1845734"/>
            <a:ext cx="964602" cy="404407"/>
          </a:xfrm>
          <a:prstGeom prst="rect">
            <a:avLst/>
          </a:prstGeom>
          <a:noFill/>
          <a:ln>
            <a:noFill/>
          </a:ln>
        </p:spPr>
        <p:txBody>
          <a:bodyPr anchorCtr="0" anchor="t" bIns="45700" lIns="0" spcFirstLastPara="1" rIns="0" wrap="square" tIns="45700">
            <a:normAutofit fontScale="62500" lnSpcReduction="20000"/>
          </a:bodyPr>
          <a:lstStyle/>
          <a:p>
            <a:pPr indent="-91440" lvl="0" marL="91440" rtl="0" algn="l">
              <a:lnSpc>
                <a:spcPct val="90000"/>
              </a:lnSpc>
              <a:spcBef>
                <a:spcPts val="0"/>
              </a:spcBef>
              <a:spcAft>
                <a:spcPts val="0"/>
              </a:spcAft>
              <a:buSzPct val="100000"/>
              <a:buChar char=" "/>
            </a:pPr>
            <a:r>
              <a:rPr lang="es-CO"/>
              <a:t>Asi es: LOOP </a:t>
            </a:r>
            <a:endParaRPr/>
          </a:p>
          <a:p>
            <a:pPr indent="-12063" lvl="0" marL="91440" rtl="0" algn="l">
              <a:lnSpc>
                <a:spcPct val="90000"/>
              </a:lnSpc>
              <a:spcBef>
                <a:spcPts val="1400"/>
              </a:spcBef>
              <a:spcAft>
                <a:spcPts val="0"/>
              </a:spcAft>
              <a:buSzPct val="100000"/>
              <a:buNone/>
            </a:pPr>
            <a:r>
              <a:t/>
            </a:r>
            <a:endParaRPr/>
          </a:p>
        </p:txBody>
      </p:sp>
      <p:pic>
        <p:nvPicPr>
          <p:cNvPr id="283" name="Google Shape;283;p35"/>
          <p:cNvPicPr preferRelativeResize="0"/>
          <p:nvPr/>
        </p:nvPicPr>
        <p:blipFill rotWithShape="1">
          <a:blip r:embed="rId3">
            <a:alphaModFix/>
          </a:blip>
          <a:srcRect b="0" l="0" r="0" t="0"/>
          <a:stretch/>
        </p:blipFill>
        <p:spPr>
          <a:xfrm>
            <a:off x="1097280" y="2178425"/>
            <a:ext cx="3378826" cy="3721174"/>
          </a:xfrm>
          <a:prstGeom prst="rect">
            <a:avLst/>
          </a:prstGeom>
          <a:noFill/>
          <a:ln>
            <a:noFill/>
          </a:ln>
        </p:spPr>
      </p:pic>
      <p:sp>
        <p:nvSpPr>
          <p:cNvPr id="284" name="Google Shape;284;p35"/>
          <p:cNvSpPr txBox="1"/>
          <p:nvPr/>
        </p:nvSpPr>
        <p:spPr>
          <a:xfrm>
            <a:off x="4867835" y="1266614"/>
            <a:ext cx="1147482" cy="404407"/>
          </a:xfrm>
          <a:prstGeom prst="rect">
            <a:avLst/>
          </a:prstGeom>
          <a:noFill/>
          <a:ln>
            <a:noFill/>
          </a:ln>
        </p:spPr>
        <p:txBody>
          <a:bodyPr anchorCtr="0" anchor="t" bIns="45700" lIns="0" spcFirstLastPara="1" rIns="0" wrap="square" tIns="45700">
            <a:normAutofit fontScale="70000" lnSpcReduction="20000"/>
          </a:bodyPr>
          <a:lstStyle/>
          <a:p>
            <a:pPr indent="-91440" lvl="0" marL="91440" marR="0" rtl="0" algn="l">
              <a:lnSpc>
                <a:spcPct val="90000"/>
              </a:lnSpc>
              <a:spcBef>
                <a:spcPts val="0"/>
              </a:spcBef>
              <a:spcAft>
                <a:spcPts val="0"/>
              </a:spcAft>
              <a:buClr>
                <a:schemeClr val="accent1"/>
              </a:buClr>
              <a:buSzPct val="100000"/>
              <a:buFont typeface="Calibri"/>
              <a:buChar char=" "/>
            </a:pPr>
            <a:r>
              <a:rPr b="0" i="0" lang="es-CO" sz="2000" u="none" cap="none" strike="noStrike">
                <a:solidFill>
                  <a:srgbClr val="3F3F3F"/>
                </a:solidFill>
                <a:latin typeface="Calibri"/>
                <a:ea typeface="Calibri"/>
                <a:cs typeface="Calibri"/>
                <a:sym typeface="Calibri"/>
              </a:rPr>
              <a:t>Asi es: REPEAT </a:t>
            </a:r>
            <a:endParaRPr b="0" i="0" sz="1400" u="none" cap="none" strike="noStrike">
              <a:solidFill>
                <a:srgbClr val="000000"/>
              </a:solidFill>
              <a:latin typeface="Arial"/>
              <a:ea typeface="Arial"/>
              <a:cs typeface="Arial"/>
              <a:sym typeface="Arial"/>
            </a:endParaRPr>
          </a:p>
          <a:p>
            <a:pPr indent="-2538" lvl="0" marL="91440" marR="0" rtl="0" algn="l">
              <a:lnSpc>
                <a:spcPct val="90000"/>
              </a:lnSpc>
              <a:spcBef>
                <a:spcPts val="1400"/>
              </a:spcBef>
              <a:spcAft>
                <a:spcPts val="0"/>
              </a:spcAft>
              <a:buClr>
                <a:schemeClr val="accent1"/>
              </a:buClr>
              <a:buSzPct val="100000"/>
              <a:buFont typeface="Calibri"/>
              <a:buNone/>
            </a:pPr>
            <a:r>
              <a:t/>
            </a:r>
            <a:endParaRPr b="0" i="0" sz="2000" u="none" cap="none" strike="noStrike">
              <a:solidFill>
                <a:srgbClr val="3F3F3F"/>
              </a:solidFill>
              <a:latin typeface="Calibri"/>
              <a:ea typeface="Calibri"/>
              <a:cs typeface="Calibri"/>
              <a:sym typeface="Calibri"/>
            </a:endParaRPr>
          </a:p>
        </p:txBody>
      </p:sp>
      <p:pic>
        <p:nvPicPr>
          <p:cNvPr id="285" name="Google Shape;285;p35"/>
          <p:cNvPicPr preferRelativeResize="0"/>
          <p:nvPr/>
        </p:nvPicPr>
        <p:blipFill rotWithShape="1">
          <a:blip r:embed="rId4">
            <a:alphaModFix/>
          </a:blip>
          <a:srcRect b="9631" l="19706" r="38234" t="4330"/>
          <a:stretch/>
        </p:blipFill>
        <p:spPr>
          <a:xfrm>
            <a:off x="6248400" y="1266614"/>
            <a:ext cx="4756674" cy="47234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6"/>
          <p:cNvPicPr preferRelativeResize="0"/>
          <p:nvPr/>
        </p:nvPicPr>
        <p:blipFill rotWithShape="1">
          <a:blip r:embed="rId3">
            <a:alphaModFix/>
          </a:blip>
          <a:srcRect b="0" l="0" r="0" t="4134"/>
          <a:stretch/>
        </p:blipFill>
        <p:spPr>
          <a:xfrm>
            <a:off x="3332873" y="727272"/>
            <a:ext cx="5526253" cy="5403455"/>
          </a:xfrm>
          <a:prstGeom prst="rect">
            <a:avLst/>
          </a:prstGeom>
          <a:noFill/>
          <a:ln>
            <a:noFill/>
          </a:ln>
        </p:spPr>
      </p:pic>
      <p:sp>
        <p:nvSpPr>
          <p:cNvPr id="291" name="Google Shape;291;p36"/>
          <p:cNvSpPr txBox="1"/>
          <p:nvPr/>
        </p:nvSpPr>
        <p:spPr>
          <a:xfrm>
            <a:off x="1416424" y="1098661"/>
            <a:ext cx="1353670" cy="407410"/>
          </a:xfrm>
          <a:prstGeom prst="rect">
            <a:avLst/>
          </a:prstGeom>
          <a:noFill/>
          <a:ln>
            <a:noFill/>
          </a:ln>
        </p:spPr>
        <p:txBody>
          <a:bodyPr anchorCtr="0" anchor="t" bIns="45700" lIns="0" spcFirstLastPara="1" rIns="0" wrap="square" tIns="45700">
            <a:normAutofit fontScale="85000" lnSpcReduction="10000"/>
          </a:bodyPr>
          <a:lstStyle/>
          <a:p>
            <a:pPr indent="-107950" lvl="0" marL="91440" marR="0" rtl="0" algn="l">
              <a:lnSpc>
                <a:spcPct val="90000"/>
              </a:lnSpc>
              <a:spcBef>
                <a:spcPts val="0"/>
              </a:spcBef>
              <a:spcAft>
                <a:spcPts val="0"/>
              </a:spcAft>
              <a:buClr>
                <a:schemeClr val="accent1"/>
              </a:buClr>
              <a:buSzPct val="100000"/>
              <a:buFont typeface="Calibri"/>
              <a:buChar char=" "/>
            </a:pPr>
            <a:r>
              <a:rPr b="0" i="0" lang="es-CO" sz="2000" u="none" cap="none" strike="noStrike">
                <a:solidFill>
                  <a:srgbClr val="3F3F3F"/>
                </a:solidFill>
                <a:latin typeface="Calibri"/>
                <a:ea typeface="Calibri"/>
                <a:cs typeface="Calibri"/>
                <a:sym typeface="Calibri"/>
              </a:rPr>
              <a:t>Asi es: WHILE </a:t>
            </a:r>
            <a:endParaRPr b="0" i="0" sz="1400" u="none" cap="none" strike="noStrike">
              <a:solidFill>
                <a:srgbClr val="000000"/>
              </a:solidFill>
              <a:latin typeface="Arial"/>
              <a:ea typeface="Arial"/>
              <a:cs typeface="Arial"/>
              <a:sym typeface="Arial"/>
            </a:endParaRPr>
          </a:p>
          <a:p>
            <a:pPr indent="0" lvl="0" marL="91440" marR="0" rtl="0" algn="l">
              <a:lnSpc>
                <a:spcPct val="90000"/>
              </a:lnSpc>
              <a:spcBef>
                <a:spcPts val="1400"/>
              </a:spcBef>
              <a:spcAft>
                <a:spcPts val="0"/>
              </a:spcAft>
              <a:buClr>
                <a:schemeClr val="accent1"/>
              </a:buClr>
              <a:buSzPct val="100000"/>
              <a:buFont typeface="Calibri"/>
              <a:buNone/>
            </a:pPr>
            <a:r>
              <a:t/>
            </a:r>
            <a:endParaRPr b="0" i="0" sz="2000" u="none" cap="none" strike="noStrike">
              <a:solidFill>
                <a:srgbClr val="3F3F3F"/>
              </a:solidFill>
              <a:latin typeface="Calibri"/>
              <a:ea typeface="Calibri"/>
              <a:cs typeface="Calibri"/>
              <a:sym typeface="Calibri"/>
            </a:endParaRPr>
          </a:p>
        </p:txBody>
      </p:sp>
      <p:pic>
        <p:nvPicPr>
          <p:cNvPr id="292" name="Google Shape;292;p36"/>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0"/>
            </a:gs>
            <a:gs pos="74000">
              <a:srgbClr val="F6C690"/>
            </a:gs>
            <a:gs pos="83000">
              <a:srgbClr val="F6C690"/>
            </a:gs>
            <a:gs pos="100000">
              <a:srgbClr val="F9D9B4"/>
            </a:gs>
          </a:gsLst>
          <a:lin ang="5400000" scaled="0"/>
        </a:gradFill>
      </p:bgPr>
    </p:bg>
    <p:spTree>
      <p:nvGrpSpPr>
        <p:cNvPr id="296" name="Shape 296"/>
        <p:cNvGrpSpPr/>
        <p:nvPr/>
      </p:nvGrpSpPr>
      <p:grpSpPr>
        <a:xfrm>
          <a:off x="0" y="0"/>
          <a:ext cx="0" cy="0"/>
          <a:chOff x="0" y="0"/>
          <a:chExt cx="0" cy="0"/>
        </a:xfrm>
      </p:grpSpPr>
      <p:sp>
        <p:nvSpPr>
          <p:cNvPr id="297" name="Google Shape;297;p3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Arial Black"/>
              <a:buNone/>
            </a:pPr>
            <a:r>
              <a:rPr lang="es-CO" sz="4000">
                <a:latin typeface="Arial Black"/>
                <a:ea typeface="Arial Black"/>
                <a:cs typeface="Arial Black"/>
                <a:sym typeface="Arial Black"/>
              </a:rPr>
              <a:t>Procedimientos Almacenados</a:t>
            </a:r>
            <a:endParaRPr/>
          </a:p>
        </p:txBody>
      </p:sp>
      <p:sp>
        <p:nvSpPr>
          <p:cNvPr id="298" name="Google Shape;298;p37"/>
          <p:cNvSpPr txBox="1"/>
          <p:nvPr>
            <p:ph idx="1" type="body"/>
          </p:nvPr>
        </p:nvSpPr>
        <p:spPr>
          <a:xfrm>
            <a:off x="685801" y="2541069"/>
            <a:ext cx="10396883" cy="2958980"/>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a:t>Un procedimiento almacenado es un conjunto de comandos SQL que pueden almacenarse en el servidor.</a:t>
            </a:r>
            <a:r>
              <a:rPr lang="es-CO" cap="none">
                <a:latin typeface="Teko"/>
                <a:ea typeface="Teko"/>
                <a:cs typeface="Teko"/>
                <a:sym typeface="Teko"/>
              </a:rPr>
              <a:t> una vez que se hace, los clientes no necesitan relanzar los comandos individuales pero pueden en su lugar referirse al procedimiento almacenado. </a:t>
            </a:r>
            <a:endParaRPr>
              <a:latin typeface="Teko"/>
              <a:ea typeface="Teko"/>
              <a:cs typeface="Teko"/>
              <a:sym typeface="Teko"/>
            </a:endParaRPr>
          </a:p>
          <a:p>
            <a:pPr indent="0" lvl="0" marL="91440" rtl="0" algn="just">
              <a:lnSpc>
                <a:spcPct val="90000"/>
              </a:lnSpc>
              <a:spcBef>
                <a:spcPts val="1400"/>
              </a:spcBef>
              <a:spcAft>
                <a:spcPts val="0"/>
              </a:spcAft>
              <a:buSzPts val="20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8"/>
          <p:cNvSpPr txBox="1"/>
          <p:nvPr>
            <p:ph type="title"/>
          </p:nvPr>
        </p:nvSpPr>
        <p:spPr>
          <a:xfrm>
            <a:off x="1097280" y="286603"/>
            <a:ext cx="10058400" cy="1450757"/>
          </a:xfrm>
          <a:prstGeom prst="rect">
            <a:avLst/>
          </a:prstGeom>
          <a:noFill/>
          <a:ln>
            <a:noFill/>
          </a:ln>
        </p:spPr>
        <p:txBody>
          <a:bodyPr anchorCtr="0" anchor="t" bIns="45700" lIns="91425" spcFirstLastPara="1" rIns="91425" wrap="square" tIns="45700">
            <a:noAutofit/>
          </a:bodyPr>
          <a:lstStyle/>
          <a:p>
            <a:pPr indent="0" lvl="0" marL="0" rtl="0" algn="l">
              <a:lnSpc>
                <a:spcPct val="85000"/>
              </a:lnSpc>
              <a:spcBef>
                <a:spcPts val="0"/>
              </a:spcBef>
              <a:spcAft>
                <a:spcPts val="0"/>
              </a:spcAft>
              <a:buClr>
                <a:srgbClr val="3F3F3F"/>
              </a:buClr>
              <a:buSzPts val="3200"/>
              <a:buFont typeface="Calibri"/>
              <a:buNone/>
            </a:pPr>
            <a:r>
              <a:rPr lang="es-CO" sz="3200"/>
              <a:t>situaciones en que los procedimientos almacenados pueden ser útiles: </a:t>
            </a:r>
            <a:br>
              <a:rPr lang="es-CO" sz="3200"/>
            </a:br>
            <a:endParaRPr sz="3200"/>
          </a:p>
        </p:txBody>
      </p:sp>
      <p:sp>
        <p:nvSpPr>
          <p:cNvPr id="304" name="Google Shape;304;p38"/>
          <p:cNvSpPr txBox="1"/>
          <p:nvPr>
            <p:ph idx="1" type="body"/>
          </p:nvPr>
        </p:nvSpPr>
        <p:spPr>
          <a:xfrm>
            <a:off x="963930" y="3284009"/>
            <a:ext cx="10058400" cy="2773891"/>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cap="none">
                <a:latin typeface="Teko"/>
                <a:ea typeface="Teko"/>
                <a:cs typeface="Teko"/>
                <a:sym typeface="Teko"/>
              </a:rPr>
              <a:t>Cuando múltiples aplicaciones cliente se escriben en distintos lenguajes o funcionan en distintas plataformas, pero necesitan realizar la misma operación en la base de datos. </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Cuando la seguridad es muy importante. los bancos, por ejemplo, usan procedimientos almacenados para todas las operaciones comunes. esto proporciona un entorno seguro y consistente</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Los procedimientos pueden asegurar que cada operación se loguea apropiadamente. en tal entorno, las aplicaciones y los usuarios no obtendrían ningún acceso directo a las tablas de la base de datos, sólo pueden ejecutar algunos procedimientos almacenados</a:t>
            </a:r>
            <a:r>
              <a:rPr lang="es-CO"/>
              <a:t>. </a:t>
            </a:r>
            <a:endParaRPr/>
          </a:p>
        </p:txBody>
      </p:sp>
      <p:pic>
        <p:nvPicPr>
          <p:cNvPr id="305" name="Google Shape;305;p38"/>
          <p:cNvPicPr preferRelativeResize="0"/>
          <p:nvPr/>
        </p:nvPicPr>
        <p:blipFill rotWithShape="1">
          <a:blip r:embed="rId3">
            <a:alphaModFix/>
          </a:blip>
          <a:srcRect b="19721" l="32654" r="34218" t="23473"/>
          <a:stretch/>
        </p:blipFill>
        <p:spPr>
          <a:xfrm>
            <a:off x="9644592" y="1011981"/>
            <a:ext cx="2109542" cy="203491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39"/>
          <p:cNvSpPr txBox="1"/>
          <p:nvPr>
            <p:ph type="title"/>
          </p:nvPr>
        </p:nvSpPr>
        <p:spPr>
          <a:xfrm>
            <a:off x="1230630" y="1505332"/>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Características de procedimientos </a:t>
            </a:r>
            <a:endParaRPr/>
          </a:p>
        </p:txBody>
      </p:sp>
      <p:sp>
        <p:nvSpPr>
          <p:cNvPr id="311" name="Google Shape;311;p39"/>
          <p:cNvSpPr txBox="1"/>
          <p:nvPr>
            <p:ph idx="1" type="body"/>
          </p:nvPr>
        </p:nvSpPr>
        <p:spPr>
          <a:xfrm>
            <a:off x="1066800" y="3845984"/>
            <a:ext cx="10058400" cy="2288116"/>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a:t>pueden mejorar el rendimiento ya que se necesita enviar menos información entre el servidor y el cliente. </a:t>
            </a:r>
            <a:r>
              <a:rPr lang="es-CO" cap="none">
                <a:latin typeface="Teko"/>
                <a:ea typeface="Teko"/>
                <a:cs typeface="Teko"/>
                <a:sym typeface="Teko"/>
              </a:rPr>
              <a:t>el intercambio que hay es que aumenta la carga del servidor de la base de datos ya que la mayoría del trabajo se realiza en la parte del servidor y no en el cliente. </a:t>
            </a:r>
            <a:endParaRPr/>
          </a:p>
          <a:p>
            <a:pPr indent="-91440" lvl="0" marL="91440" rtl="0" algn="just">
              <a:lnSpc>
                <a:spcPct val="90000"/>
              </a:lnSpc>
              <a:spcBef>
                <a:spcPts val="1400"/>
              </a:spcBef>
              <a:spcAft>
                <a:spcPts val="0"/>
              </a:spcAft>
              <a:buSzPts val="2000"/>
              <a:buChar char=" "/>
            </a:pPr>
            <a:r>
              <a:rPr lang="es-CO"/>
              <a:t>le permiten tener bibliotecas o funciones en el servidor de base de datos. </a:t>
            </a:r>
            <a:r>
              <a:rPr lang="es-CO" cap="none">
                <a:latin typeface="Teko"/>
                <a:ea typeface="Teko"/>
                <a:cs typeface="Teko"/>
                <a:sym typeface="Teko"/>
              </a:rPr>
              <a:t>esta característica es compartida por los lenguajes de programación modernos que permiten este diseño interno, por ejemplo, usando clases. usando estas características del lenguaje de programación cliente es beneficioso para el programador incluso fuera del entorno de la base de datos</a:t>
            </a:r>
            <a:r>
              <a:rPr lang="es-CO"/>
              <a:t>. </a:t>
            </a:r>
            <a:endParaRPr/>
          </a:p>
        </p:txBody>
      </p:sp>
      <p:pic>
        <p:nvPicPr>
          <p:cNvPr id="312" name="Google Shape;312;p39"/>
          <p:cNvPicPr preferRelativeResize="0"/>
          <p:nvPr/>
        </p:nvPicPr>
        <p:blipFill rotWithShape="1">
          <a:blip r:embed="rId3">
            <a:alphaModFix/>
          </a:blip>
          <a:srcRect b="19721" l="32654" r="34218" t="23473"/>
          <a:stretch/>
        </p:blipFill>
        <p:spPr>
          <a:xfrm>
            <a:off x="9368367" y="1213255"/>
            <a:ext cx="2109542" cy="2034913"/>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Tipos de procedimientos almacenados</a:t>
            </a:r>
            <a:endParaRPr/>
          </a:p>
        </p:txBody>
      </p:sp>
      <p:graphicFrame>
        <p:nvGraphicFramePr>
          <p:cNvPr id="318" name="Google Shape;318;p40"/>
          <p:cNvGraphicFramePr/>
          <p:nvPr/>
        </p:nvGraphicFramePr>
        <p:xfrm>
          <a:off x="2028825" y="2371725"/>
          <a:ext cx="3000000" cy="3000000"/>
        </p:xfrm>
        <a:graphic>
          <a:graphicData uri="http://schemas.openxmlformats.org/drawingml/2006/table">
            <a:tbl>
              <a:tblPr>
                <a:noFill/>
                <a:tableStyleId>{64192DA4-D1D4-4D6D-8779-B38D32A2A847}</a:tableStyleId>
              </a:tblPr>
              <a:tblGrid>
                <a:gridCol w="8458200"/>
              </a:tblGrid>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(parámetros de entrada)</a:t>
                      </a:r>
                      <a:endParaRPr b="0" i="0" sz="1320" u="none" cap="none" strike="noStrike">
                        <a:solidFill>
                          <a:srgbClr val="000000"/>
                        </a:solidFill>
                        <a:latin typeface="Verdana"/>
                        <a:ea typeface="Verdana"/>
                        <a:cs typeface="Verdana"/>
                        <a:sym typeface="Verdana"/>
                      </a:endParaRPr>
                    </a:p>
                  </a:txBody>
                  <a:tcPr marT="7625" marB="0" marR="7625" marL="7625" anchor="ctr"/>
                </a:tc>
              </a:tr>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(parámetros de salida)</a:t>
                      </a:r>
                      <a:endParaRPr b="0" i="0" sz="1320" u="none" cap="none" strike="noStrike">
                        <a:solidFill>
                          <a:srgbClr val="000000"/>
                        </a:solidFill>
                        <a:latin typeface="Verdana"/>
                        <a:ea typeface="Verdana"/>
                        <a:cs typeface="Verdana"/>
                        <a:sym typeface="Verdana"/>
                      </a:endParaRPr>
                    </a:p>
                  </a:txBody>
                  <a:tcPr marT="7625" marB="0" marR="7625" marL="7625" anchor="ctr"/>
                </a:tc>
              </a:tr>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(parámetros de entrada y salida)</a:t>
                      </a:r>
                      <a:endParaRPr b="0" i="0" sz="1320" u="none" cap="none" strike="noStrike">
                        <a:solidFill>
                          <a:srgbClr val="000000"/>
                        </a:solidFill>
                        <a:latin typeface="Verdana"/>
                        <a:ea typeface="Verdana"/>
                        <a:cs typeface="Verdana"/>
                        <a:sym typeface="Verdana"/>
                      </a:endParaRPr>
                    </a:p>
                  </a:txBody>
                  <a:tcPr marT="7625" marB="0" marR="7625" marL="7625" anchor="ctr"/>
                </a:tc>
              </a:tr>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(definición de variables locales)</a:t>
                      </a:r>
                      <a:endParaRPr b="0" i="0" sz="1320" u="none" cap="none" strike="noStrike">
                        <a:solidFill>
                          <a:srgbClr val="000000"/>
                        </a:solidFill>
                        <a:latin typeface="Verdana"/>
                        <a:ea typeface="Verdana"/>
                        <a:cs typeface="Verdana"/>
                        <a:sym typeface="Verdana"/>
                      </a:endParaRPr>
                    </a:p>
                  </a:txBody>
                  <a:tcPr marT="7625" marB="0" marR="7625" marL="7625" anchor="ctr"/>
                </a:tc>
              </a:tr>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(estructura condicional if)</a:t>
                      </a:r>
                      <a:endParaRPr b="0" i="0" sz="1320" u="none" cap="none" strike="noStrike">
                        <a:solidFill>
                          <a:srgbClr val="000000"/>
                        </a:solidFill>
                        <a:latin typeface="Verdana"/>
                        <a:ea typeface="Verdana"/>
                        <a:cs typeface="Verdana"/>
                        <a:sym typeface="Verdana"/>
                      </a:endParaRPr>
                    </a:p>
                  </a:txBody>
                  <a:tcPr marT="7625" marB="0" marR="7625" marL="7625" anchor="ctr"/>
                </a:tc>
              </a:tr>
              <a:tr h="508000">
                <a:tc>
                  <a:txBody>
                    <a:bodyPr/>
                    <a:lstStyle/>
                    <a:p>
                      <a:pPr indent="0" lvl="0" marL="0" marR="0" rtl="0" algn="l">
                        <a:lnSpc>
                          <a:spcPct val="100000"/>
                        </a:lnSpc>
                        <a:spcBef>
                          <a:spcPts val="0"/>
                        </a:spcBef>
                        <a:spcAft>
                          <a:spcPts val="0"/>
                        </a:spcAft>
                        <a:buClr>
                          <a:srgbClr val="000000"/>
                        </a:buClr>
                        <a:buSzPts val="1320"/>
                        <a:buFont typeface="Arial"/>
                        <a:buNone/>
                      </a:pPr>
                      <a:r>
                        <a:rPr lang="es-CO" sz="1320" u="none" cap="none" strike="noStrike"/>
                        <a:t>Procedimientos almacenados (estructura condicional case)</a:t>
                      </a:r>
                      <a:endParaRPr b="0" i="0" sz="1320" u="none" cap="none" strike="noStrike">
                        <a:solidFill>
                          <a:srgbClr val="000000"/>
                        </a:solidFill>
                        <a:latin typeface="Verdana"/>
                        <a:ea typeface="Verdana"/>
                        <a:cs typeface="Verdana"/>
                        <a:sym typeface="Verdana"/>
                      </a:endParaRPr>
                    </a:p>
                  </a:txBody>
                  <a:tcPr marT="7625" marB="0" marR="7625" marL="7625" anchor="ctr"/>
                </a:tc>
              </a:tr>
            </a:tbl>
          </a:graphicData>
        </a:graphic>
      </p:graphicFrame>
      <p:pic>
        <p:nvPicPr>
          <p:cNvPr id="319" name="Google Shape;319;p40"/>
          <p:cNvPicPr preferRelativeResize="0"/>
          <p:nvPr/>
        </p:nvPicPr>
        <p:blipFill rotWithShape="1">
          <a:blip r:embed="rId3">
            <a:alphaModFix/>
          </a:blip>
          <a:srcRect b="19721" l="32654" r="34218" t="23473"/>
          <a:stretch/>
        </p:blipFill>
        <p:spPr>
          <a:xfrm>
            <a:off x="9330267" y="2411543"/>
            <a:ext cx="2109542" cy="2034913"/>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1"/>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Definicion general de procedimientos</a:t>
            </a:r>
            <a:endParaRPr/>
          </a:p>
        </p:txBody>
      </p:sp>
      <p:sp>
        <p:nvSpPr>
          <p:cNvPr id="325" name="Google Shape;325;p41"/>
          <p:cNvSpPr txBox="1"/>
          <p:nvPr>
            <p:ph idx="1" type="body"/>
          </p:nvPr>
        </p:nvSpPr>
        <p:spPr>
          <a:xfrm>
            <a:off x="5007935" y="1966770"/>
            <a:ext cx="5938284" cy="3311189"/>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just">
              <a:lnSpc>
                <a:spcPct val="90000"/>
              </a:lnSpc>
              <a:spcBef>
                <a:spcPts val="0"/>
              </a:spcBef>
              <a:spcAft>
                <a:spcPts val="0"/>
              </a:spcAft>
              <a:buSzPct val="100000"/>
              <a:buChar char=" "/>
            </a:pPr>
            <a:r>
              <a:rPr lang="es-CO" cap="none">
                <a:latin typeface="Teko"/>
                <a:ea typeface="Teko"/>
                <a:cs typeface="Teko"/>
                <a:sym typeface="Teko"/>
              </a:rPr>
              <a:t>para crear un procedimiento, mysql ofrece la directiva </a:t>
            </a:r>
            <a:r>
              <a:rPr lang="es-CO" cap="none">
                <a:latin typeface="Calibri"/>
                <a:ea typeface="Calibri"/>
                <a:cs typeface="Calibri"/>
                <a:sym typeface="Calibri"/>
              </a:rPr>
              <a:t>CREATE PROCEDURE</a:t>
            </a:r>
            <a:r>
              <a:rPr lang="es-CO" cap="none">
                <a:latin typeface="Teko"/>
                <a:ea typeface="Teko"/>
                <a:cs typeface="Teko"/>
                <a:sym typeface="Teko"/>
              </a:rPr>
              <a:t>, asociado con la base de datos en uso.</a:t>
            </a:r>
            <a:endParaRPr/>
          </a:p>
          <a:p>
            <a:pPr indent="-117475" lvl="0" marL="91440" rtl="0" algn="l">
              <a:lnSpc>
                <a:spcPct val="90000"/>
              </a:lnSpc>
              <a:spcBef>
                <a:spcPts val="1400"/>
              </a:spcBef>
              <a:spcAft>
                <a:spcPts val="0"/>
              </a:spcAft>
              <a:buSzPct val="100000"/>
              <a:buChar char=" "/>
            </a:pPr>
            <a:r>
              <a:rPr lang="es-CO" cap="none">
                <a:latin typeface="Teko"/>
                <a:ea typeface="Teko"/>
                <a:cs typeface="Teko"/>
                <a:sym typeface="Teko"/>
              </a:rPr>
              <a:t>para llamar a un procedimiento lo hacemos mediante la instrucción </a:t>
            </a:r>
            <a:r>
              <a:rPr lang="es-CO"/>
              <a:t>CALL. </a:t>
            </a:r>
            <a:endParaRPr/>
          </a:p>
          <a:p>
            <a:pPr indent="-117475" lvl="0" marL="91440" rtl="0" algn="l">
              <a:lnSpc>
                <a:spcPct val="90000"/>
              </a:lnSpc>
              <a:spcBef>
                <a:spcPts val="1400"/>
              </a:spcBef>
              <a:spcAft>
                <a:spcPts val="0"/>
              </a:spcAft>
              <a:buSzPct val="100000"/>
              <a:buChar char=" "/>
            </a:pPr>
            <a:r>
              <a:rPr lang="es-CO"/>
              <a:t>Un procedimiento tiene:</a:t>
            </a:r>
            <a:endParaRPr/>
          </a:p>
          <a:p>
            <a:pPr indent="-117475" lvl="0" marL="91440" rtl="0" algn="l">
              <a:lnSpc>
                <a:spcPct val="90000"/>
              </a:lnSpc>
              <a:spcBef>
                <a:spcPts val="1400"/>
              </a:spcBef>
              <a:spcAft>
                <a:spcPts val="0"/>
              </a:spcAft>
              <a:buSzPct val="100000"/>
              <a:buChar char=" "/>
            </a:pPr>
            <a:r>
              <a:rPr lang="es-CO" cap="none">
                <a:latin typeface="Teko"/>
                <a:ea typeface="Teko"/>
                <a:cs typeface="Teko"/>
                <a:sym typeface="Teko"/>
              </a:rPr>
              <a:t>un nombre.</a:t>
            </a:r>
            <a:endParaRPr/>
          </a:p>
          <a:p>
            <a:pPr indent="-117475" lvl="0" marL="91440" rtl="0" algn="l">
              <a:lnSpc>
                <a:spcPct val="90000"/>
              </a:lnSpc>
              <a:spcBef>
                <a:spcPts val="1400"/>
              </a:spcBef>
              <a:spcAft>
                <a:spcPts val="0"/>
              </a:spcAft>
              <a:buSzPct val="100000"/>
              <a:buChar char=" "/>
            </a:pPr>
            <a:r>
              <a:rPr lang="es-CO"/>
              <a:t> </a:t>
            </a:r>
            <a:r>
              <a:rPr lang="es-CO" cap="none">
                <a:latin typeface="Teko"/>
                <a:ea typeface="Teko"/>
                <a:cs typeface="Teko"/>
                <a:sym typeface="Teko"/>
              </a:rPr>
              <a:t>puede tener una lista de parámetros.</a:t>
            </a:r>
            <a:endParaRPr/>
          </a:p>
          <a:p>
            <a:pPr indent="-117475" lvl="0" marL="91440" rtl="0" algn="l">
              <a:lnSpc>
                <a:spcPct val="90000"/>
              </a:lnSpc>
              <a:spcBef>
                <a:spcPts val="1400"/>
              </a:spcBef>
              <a:spcAft>
                <a:spcPts val="0"/>
              </a:spcAft>
              <a:buSzPct val="100000"/>
              <a:buChar char=" "/>
            </a:pPr>
            <a:r>
              <a:rPr lang="es-CO" cap="none">
                <a:latin typeface="Teko"/>
                <a:ea typeface="Teko"/>
                <a:cs typeface="Teko"/>
                <a:sym typeface="Teko"/>
              </a:rPr>
              <a:t> tiene un contenido (sección también llamada definición del procedimiento, aquí se especifica qué es lo que va a hacer y cómo), puede estar compuesto por instrucciones sql, estructuras de control, declaración de variables locales, control de errores, etcétera.</a:t>
            </a:r>
            <a:endParaRPr/>
          </a:p>
        </p:txBody>
      </p:sp>
      <p:sp>
        <p:nvSpPr>
          <p:cNvPr id="326" name="Google Shape;326;p41"/>
          <p:cNvSpPr txBox="1"/>
          <p:nvPr>
            <p:ph idx="2" type="body"/>
          </p:nvPr>
        </p:nvSpPr>
        <p:spPr>
          <a:xfrm>
            <a:off x="685800" y="2063397"/>
            <a:ext cx="4322135" cy="2742520"/>
          </a:xfrm>
          <a:prstGeom prst="rect">
            <a:avLst/>
          </a:prstGeom>
          <a:noFill/>
          <a:ln>
            <a:noFill/>
          </a:ln>
        </p:spPr>
        <p:txBody>
          <a:bodyPr anchorCtr="0" anchor="t" bIns="45700" lIns="0" spcFirstLastPara="1" rIns="0" wrap="square" tIns="45700">
            <a:normAutofit/>
          </a:bodyPr>
          <a:lstStyle/>
          <a:p>
            <a:pPr indent="0" lvl="0" marL="0" rtl="0" algn="l">
              <a:lnSpc>
                <a:spcPct val="90000"/>
              </a:lnSpc>
              <a:spcBef>
                <a:spcPts val="0"/>
              </a:spcBef>
              <a:spcAft>
                <a:spcPts val="0"/>
              </a:spcAft>
              <a:buSzPts val="2000"/>
              <a:buNone/>
            </a:pPr>
            <a:r>
              <a:rPr lang="es-CO"/>
              <a:t>Sintaxis:</a:t>
            </a:r>
            <a:endParaRPr/>
          </a:p>
          <a:p>
            <a:pPr indent="0" lvl="0" marL="0" rtl="0" algn="l">
              <a:lnSpc>
                <a:spcPct val="90000"/>
              </a:lnSpc>
              <a:spcBef>
                <a:spcPts val="1400"/>
              </a:spcBef>
              <a:spcAft>
                <a:spcPts val="0"/>
              </a:spcAft>
              <a:buSzPts val="2000"/>
              <a:buNone/>
            </a:pPr>
            <a:r>
              <a:t/>
            </a:r>
            <a:endParaRPr/>
          </a:p>
          <a:p>
            <a:pPr indent="0" lvl="0" marL="0" rtl="0" algn="l">
              <a:lnSpc>
                <a:spcPct val="90000"/>
              </a:lnSpc>
              <a:spcBef>
                <a:spcPts val="1400"/>
              </a:spcBef>
              <a:spcAft>
                <a:spcPts val="0"/>
              </a:spcAft>
              <a:buSzPts val="2000"/>
              <a:buNone/>
            </a:pPr>
            <a:r>
              <a:rPr lang="es-CO"/>
              <a:t>CREATE PROCEDURE </a:t>
            </a:r>
            <a:r>
              <a:rPr lang="es-CO" cap="none">
                <a:latin typeface="Teko"/>
                <a:ea typeface="Teko"/>
                <a:cs typeface="Teko"/>
                <a:sym typeface="Teko"/>
              </a:rPr>
              <a:t>nombre</a:t>
            </a:r>
            <a:r>
              <a:rPr lang="es-CO"/>
              <a:t> (parámetro)</a:t>
            </a:r>
            <a:endParaRPr/>
          </a:p>
          <a:p>
            <a:pPr indent="0" lvl="0" marL="0" rtl="0" algn="l">
              <a:lnSpc>
                <a:spcPct val="90000"/>
              </a:lnSpc>
              <a:spcBef>
                <a:spcPts val="1400"/>
              </a:spcBef>
              <a:spcAft>
                <a:spcPts val="0"/>
              </a:spcAft>
              <a:buSzPts val="2000"/>
              <a:buNone/>
            </a:pPr>
            <a:r>
              <a:rPr lang="es-CO"/>
              <a:t>begin</a:t>
            </a:r>
            <a:endParaRPr/>
          </a:p>
          <a:p>
            <a:pPr indent="0" lvl="0" marL="0" rtl="0" algn="l">
              <a:lnSpc>
                <a:spcPct val="90000"/>
              </a:lnSpc>
              <a:spcBef>
                <a:spcPts val="1400"/>
              </a:spcBef>
              <a:spcAft>
                <a:spcPts val="0"/>
              </a:spcAft>
              <a:buSzPts val="2000"/>
              <a:buNone/>
            </a:pPr>
            <a:r>
              <a:rPr lang="es-CO"/>
              <a:t>	[</a:t>
            </a:r>
            <a:r>
              <a:rPr lang="es-CO" cap="none">
                <a:latin typeface="Teko"/>
                <a:ea typeface="Teko"/>
                <a:cs typeface="Teko"/>
                <a:sym typeface="Teko"/>
              </a:rPr>
              <a:t>características</a:t>
            </a:r>
            <a:r>
              <a:rPr lang="es-CO"/>
              <a:t>] definición</a:t>
            </a:r>
            <a:endParaRPr/>
          </a:p>
          <a:p>
            <a:pPr indent="0" lvl="0" marL="0" rtl="0" algn="l">
              <a:lnSpc>
                <a:spcPct val="90000"/>
              </a:lnSpc>
              <a:spcBef>
                <a:spcPts val="1400"/>
              </a:spcBef>
              <a:spcAft>
                <a:spcPts val="0"/>
              </a:spcAft>
              <a:buSzPts val="2000"/>
              <a:buNone/>
            </a:pPr>
            <a:r>
              <a:rPr lang="es-CO"/>
              <a:t>end</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2"/>
          <p:cNvSpPr txBox="1"/>
          <p:nvPr>
            <p:ph type="title"/>
          </p:nvPr>
        </p:nvSpPr>
        <p:spPr>
          <a:xfrm>
            <a:off x="685801" y="685800"/>
            <a:ext cx="10396882" cy="1158140"/>
          </a:xfrm>
          <a:prstGeom prst="rect">
            <a:avLst/>
          </a:prstGeom>
          <a:noFill/>
          <a:ln>
            <a:noFill/>
          </a:ln>
        </p:spPr>
        <p:txBody>
          <a:bodyPr anchorCtr="0" anchor="t" bIns="45700" lIns="91425" spcFirstLastPara="1" rIns="91425" wrap="square" tIns="45700">
            <a:noAutofit/>
          </a:bodyPr>
          <a:lstStyle/>
          <a:p>
            <a:pPr indent="0" lvl="0" marL="0" rtl="0" algn="l">
              <a:lnSpc>
                <a:spcPct val="85000"/>
              </a:lnSpc>
              <a:spcBef>
                <a:spcPts val="0"/>
              </a:spcBef>
              <a:spcAft>
                <a:spcPts val="0"/>
              </a:spcAft>
              <a:buClr>
                <a:srgbClr val="3F3F3F"/>
              </a:buClr>
              <a:buSzPts val="4000"/>
              <a:buFont typeface="Calibri"/>
              <a:buNone/>
            </a:pPr>
            <a:r>
              <a:rPr b="1" lang="es-CO" sz="4000"/>
              <a:t>Parámetros</a:t>
            </a:r>
            <a:endParaRPr sz="4000"/>
          </a:p>
        </p:txBody>
      </p:sp>
      <p:sp>
        <p:nvSpPr>
          <p:cNvPr id="332" name="Google Shape;332;p42"/>
          <p:cNvSpPr txBox="1"/>
          <p:nvPr>
            <p:ph idx="1" type="body"/>
          </p:nvPr>
        </p:nvSpPr>
        <p:spPr>
          <a:xfrm>
            <a:off x="1151190" y="1843940"/>
            <a:ext cx="5086538" cy="3311189"/>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cap="none">
                <a:latin typeface="Teko"/>
                <a:ea typeface="Teko"/>
                <a:cs typeface="Teko"/>
                <a:sym typeface="Teko"/>
              </a:rPr>
              <a:t>La lista de parámetros entre paréntesis debe estar siempre presente.</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 si no hay parámetros, se debe usar una lista de parámetros vacía </a:t>
            </a:r>
            <a:r>
              <a:rPr b="1" lang="es-CO" cap="none">
                <a:latin typeface="Teko"/>
                <a:ea typeface="Teko"/>
                <a:cs typeface="Teko"/>
                <a:sym typeface="Teko"/>
              </a:rPr>
              <a:t>() </a:t>
            </a:r>
            <a:r>
              <a:rPr lang="es-CO" cap="none">
                <a:latin typeface="Teko"/>
                <a:ea typeface="Teko"/>
                <a:cs typeface="Teko"/>
                <a:sym typeface="Teko"/>
              </a:rPr>
              <a:t>. </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cada parámetro es un parámetro </a:t>
            </a:r>
            <a:r>
              <a:rPr b="1" lang="es-CO" cap="none">
                <a:latin typeface="Teko"/>
                <a:ea typeface="Teko"/>
                <a:cs typeface="Teko"/>
                <a:sym typeface="Teko"/>
              </a:rPr>
              <a:t>in </a:t>
            </a:r>
            <a:r>
              <a:rPr lang="es-CO" cap="none">
                <a:latin typeface="Teko"/>
                <a:ea typeface="Teko"/>
                <a:cs typeface="Teko"/>
                <a:sym typeface="Teko"/>
              </a:rPr>
              <a:t>por defecto. para especificar otro tipo de parámetro, use la palabra clave </a:t>
            </a:r>
            <a:r>
              <a:rPr b="1" lang="es-CO" cap="none">
                <a:latin typeface="Teko"/>
                <a:ea typeface="Teko"/>
                <a:cs typeface="Teko"/>
                <a:sym typeface="Teko"/>
              </a:rPr>
              <a:t>out </a:t>
            </a:r>
            <a:r>
              <a:rPr lang="es-CO" cap="none">
                <a:latin typeface="Teko"/>
                <a:ea typeface="Teko"/>
                <a:cs typeface="Teko"/>
                <a:sym typeface="Teko"/>
              </a:rPr>
              <a:t>o </a:t>
            </a:r>
            <a:r>
              <a:rPr b="1" lang="es-CO" cap="none">
                <a:latin typeface="Teko"/>
                <a:ea typeface="Teko"/>
                <a:cs typeface="Teko"/>
                <a:sym typeface="Teko"/>
              </a:rPr>
              <a:t>inout </a:t>
            </a:r>
            <a:r>
              <a:rPr lang="es-CO" cap="none">
                <a:latin typeface="Teko"/>
                <a:ea typeface="Teko"/>
                <a:cs typeface="Teko"/>
                <a:sym typeface="Teko"/>
              </a:rPr>
              <a:t>antes del nombre del parámetro. especificando </a:t>
            </a:r>
            <a:r>
              <a:rPr b="1" lang="es-CO" cap="none">
                <a:latin typeface="Teko"/>
                <a:ea typeface="Teko"/>
                <a:cs typeface="Teko"/>
                <a:sym typeface="Teko"/>
              </a:rPr>
              <a:t>in</a:t>
            </a:r>
            <a:r>
              <a:rPr lang="es-CO" cap="none">
                <a:latin typeface="Teko"/>
                <a:ea typeface="Teko"/>
                <a:cs typeface="Teko"/>
                <a:sym typeface="Teko"/>
              </a:rPr>
              <a:t>, </a:t>
            </a:r>
            <a:r>
              <a:rPr b="1" lang="es-CO" cap="none">
                <a:latin typeface="Teko"/>
                <a:ea typeface="Teko"/>
                <a:cs typeface="Teko"/>
                <a:sym typeface="Teko"/>
              </a:rPr>
              <a:t>out</a:t>
            </a:r>
            <a:r>
              <a:rPr lang="es-CO" cap="none">
                <a:latin typeface="Teko"/>
                <a:ea typeface="Teko"/>
                <a:cs typeface="Teko"/>
                <a:sym typeface="Teko"/>
              </a:rPr>
              <a:t>, o </a:t>
            </a:r>
            <a:r>
              <a:rPr b="1" lang="es-CO" cap="none">
                <a:latin typeface="Teko"/>
                <a:ea typeface="Teko"/>
                <a:cs typeface="Teko"/>
                <a:sym typeface="Teko"/>
              </a:rPr>
              <a:t>inout </a:t>
            </a:r>
            <a:r>
              <a:rPr lang="es-CO" cap="none">
                <a:latin typeface="Teko"/>
                <a:ea typeface="Teko"/>
                <a:cs typeface="Teko"/>
                <a:sym typeface="Teko"/>
              </a:rPr>
              <a:t>sólo es válido para una </a:t>
            </a:r>
            <a:r>
              <a:rPr b="1" lang="es-CO" cap="none">
                <a:latin typeface="Teko"/>
                <a:ea typeface="Teko"/>
                <a:cs typeface="Teko"/>
                <a:sym typeface="Teko"/>
              </a:rPr>
              <a:t>procedure</a:t>
            </a:r>
            <a:r>
              <a:rPr lang="es-CO" cap="none">
                <a:latin typeface="Teko"/>
                <a:ea typeface="Teko"/>
                <a:cs typeface="Teko"/>
                <a:sym typeface="Teko"/>
              </a:rPr>
              <a:t>. </a:t>
            </a:r>
            <a:endParaRPr/>
          </a:p>
        </p:txBody>
      </p:sp>
      <p:pic>
        <p:nvPicPr>
          <p:cNvPr id="333" name="Google Shape;333;p42"/>
          <p:cNvPicPr preferRelativeResize="0"/>
          <p:nvPr/>
        </p:nvPicPr>
        <p:blipFill rotWithShape="1">
          <a:blip r:embed="rId3">
            <a:alphaModFix/>
          </a:blip>
          <a:srcRect b="19721" l="32654" r="34218" t="23473"/>
          <a:stretch/>
        </p:blipFill>
        <p:spPr>
          <a:xfrm>
            <a:off x="7339542" y="2337205"/>
            <a:ext cx="2109542" cy="20349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3"/>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Clasificación parámetros</a:t>
            </a:r>
            <a:endParaRPr/>
          </a:p>
        </p:txBody>
      </p:sp>
      <p:sp>
        <p:nvSpPr>
          <p:cNvPr id="339" name="Google Shape;339;p43"/>
          <p:cNvSpPr/>
          <p:nvPr/>
        </p:nvSpPr>
        <p:spPr>
          <a:xfrm>
            <a:off x="2579850" y="1680166"/>
            <a:ext cx="6096000" cy="286232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Los parámetros tienen la siguiente estructura: modo nombre tipo.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Donde: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 </a:t>
            </a:r>
            <a:r>
              <a:rPr b="1" i="0" lang="es-CO" sz="2000" u="none" cap="none" strike="noStrike">
                <a:solidFill>
                  <a:schemeClr val="dk1"/>
                </a:solidFill>
                <a:latin typeface="Teko"/>
                <a:ea typeface="Teko"/>
                <a:cs typeface="Teko"/>
                <a:sym typeface="Teko"/>
              </a:rPr>
              <a:t>modo: </a:t>
            </a:r>
            <a:r>
              <a:rPr b="0" i="0" lang="es-CO" sz="2000" u="none" cap="none" strike="noStrike">
                <a:solidFill>
                  <a:schemeClr val="dk1"/>
                </a:solidFill>
                <a:latin typeface="Teko"/>
                <a:ea typeface="Teko"/>
                <a:cs typeface="Teko"/>
                <a:sym typeface="Teko"/>
              </a:rPr>
              <a:t>es opcional y puede ser:</a:t>
            </a:r>
            <a:endParaRPr b="0" i="0" sz="1400" u="none" cap="none" strike="noStrike">
              <a:solidFill>
                <a:srgbClr val="000000"/>
              </a:solidFill>
              <a:latin typeface="Arial"/>
              <a:ea typeface="Arial"/>
              <a:cs typeface="Arial"/>
              <a:sym typeface="Arial"/>
            </a:endParaRPr>
          </a:p>
          <a:p>
            <a:pPr indent="-258761" lvl="0" marL="531813" marR="0" rtl="0" algn="l">
              <a:lnSpc>
                <a:spcPct val="100000"/>
              </a:lnSpc>
              <a:spcBef>
                <a:spcPts val="0"/>
              </a:spcBef>
              <a:spcAft>
                <a:spcPts val="0"/>
              </a:spcAft>
              <a:buClr>
                <a:schemeClr val="dk1"/>
              </a:buClr>
              <a:buSzPts val="2000"/>
              <a:buFont typeface="Noto Sans Symbols"/>
              <a:buChar char="✔"/>
            </a:pPr>
            <a:r>
              <a:rPr b="0" i="0" lang="es-CO" sz="2000" u="none" cap="none" strike="noStrike">
                <a:solidFill>
                  <a:schemeClr val="dk1"/>
                </a:solidFill>
                <a:latin typeface="Teko"/>
                <a:ea typeface="Teko"/>
                <a:cs typeface="Teko"/>
                <a:sym typeface="Teko"/>
              </a:rPr>
              <a:t> IN (el valor por defecto, son los parámetros que el procedimiento recibirá), </a:t>
            </a:r>
            <a:endParaRPr b="0" i="0" sz="1400" u="none" cap="none" strike="noStrike">
              <a:solidFill>
                <a:srgbClr val="000000"/>
              </a:solidFill>
              <a:latin typeface="Arial"/>
              <a:ea typeface="Arial"/>
              <a:cs typeface="Arial"/>
              <a:sym typeface="Arial"/>
            </a:endParaRPr>
          </a:p>
          <a:p>
            <a:pPr indent="-258761" lvl="0" marL="531813" marR="0" rtl="0" algn="l">
              <a:lnSpc>
                <a:spcPct val="100000"/>
              </a:lnSpc>
              <a:spcBef>
                <a:spcPts val="0"/>
              </a:spcBef>
              <a:spcAft>
                <a:spcPts val="0"/>
              </a:spcAft>
              <a:buClr>
                <a:schemeClr val="dk1"/>
              </a:buClr>
              <a:buSzPts val="2000"/>
              <a:buFont typeface="Noto Sans Symbols"/>
              <a:buChar char="✔"/>
            </a:pPr>
            <a:r>
              <a:rPr b="0" i="0" lang="es-CO" sz="2000" u="none" cap="none" strike="noStrike">
                <a:solidFill>
                  <a:schemeClr val="dk1"/>
                </a:solidFill>
                <a:latin typeface="Teko"/>
                <a:ea typeface="Teko"/>
                <a:cs typeface="Teko"/>
                <a:sym typeface="Teko"/>
              </a:rPr>
              <a:t>OUT (son los parámetros que el procedimiento podrá modificar) </a:t>
            </a:r>
            <a:endParaRPr b="0" i="0" sz="1400" u="none" cap="none" strike="noStrike">
              <a:solidFill>
                <a:srgbClr val="000000"/>
              </a:solidFill>
              <a:latin typeface="Arial"/>
              <a:ea typeface="Arial"/>
              <a:cs typeface="Arial"/>
              <a:sym typeface="Arial"/>
            </a:endParaRPr>
          </a:p>
          <a:p>
            <a:pPr indent="-258761" lvl="0" marL="531813" marR="0" rtl="0" algn="l">
              <a:lnSpc>
                <a:spcPct val="100000"/>
              </a:lnSpc>
              <a:spcBef>
                <a:spcPts val="0"/>
              </a:spcBef>
              <a:spcAft>
                <a:spcPts val="0"/>
              </a:spcAft>
              <a:buClr>
                <a:schemeClr val="dk1"/>
              </a:buClr>
              <a:buSzPts val="2000"/>
              <a:buFont typeface="Noto Sans Symbols"/>
              <a:buChar char="✔"/>
            </a:pPr>
            <a:r>
              <a:rPr b="0" i="0" lang="es-CO" sz="2000" u="none" cap="none" strike="noStrike">
                <a:solidFill>
                  <a:schemeClr val="dk1"/>
                </a:solidFill>
                <a:latin typeface="Teko"/>
                <a:ea typeface="Teko"/>
                <a:cs typeface="Teko"/>
                <a:sym typeface="Teko"/>
              </a:rPr>
              <a:t>INOUT (mezcla de los dos anteriores).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 </a:t>
            </a:r>
            <a:r>
              <a:rPr b="1" i="0" lang="es-CO" sz="2000" u="none" cap="none" strike="noStrike">
                <a:solidFill>
                  <a:schemeClr val="dk1"/>
                </a:solidFill>
                <a:latin typeface="Teko"/>
                <a:ea typeface="Teko"/>
                <a:cs typeface="Teko"/>
                <a:sym typeface="Teko"/>
              </a:rPr>
              <a:t>nombre: </a:t>
            </a:r>
            <a:r>
              <a:rPr b="0" i="0" lang="es-CO" sz="2000" u="none" cap="none" strike="noStrike">
                <a:solidFill>
                  <a:schemeClr val="dk1"/>
                </a:solidFill>
                <a:latin typeface="Teko"/>
                <a:ea typeface="Teko"/>
                <a:cs typeface="Teko"/>
                <a:sym typeface="Teko"/>
              </a:rPr>
              <a:t>es el nombre del parámetro.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 </a:t>
            </a:r>
            <a:r>
              <a:rPr b="1" i="0" lang="es-CO" sz="2000" u="none" cap="none" strike="noStrike">
                <a:solidFill>
                  <a:schemeClr val="dk1"/>
                </a:solidFill>
                <a:latin typeface="Teko"/>
                <a:ea typeface="Teko"/>
                <a:cs typeface="Teko"/>
                <a:sym typeface="Teko"/>
              </a:rPr>
              <a:t>tipo: </a:t>
            </a:r>
            <a:r>
              <a:rPr b="0" i="0" lang="es-CO" sz="2000" u="none" cap="none" strike="noStrike">
                <a:solidFill>
                  <a:schemeClr val="dk1"/>
                </a:solidFill>
                <a:latin typeface="Teko"/>
                <a:ea typeface="Teko"/>
                <a:cs typeface="Teko"/>
                <a:sym typeface="Teko"/>
              </a:rPr>
              <a:t>es cualquier tipo de dato de los provistos por MySQL.</a:t>
            </a:r>
            <a:endParaRPr b="0" i="0" sz="1400" u="none" cap="none" strike="noStrike">
              <a:solidFill>
                <a:srgbClr val="000000"/>
              </a:solidFill>
              <a:latin typeface="Arial"/>
              <a:ea typeface="Arial"/>
              <a:cs typeface="Arial"/>
              <a:sym typeface="Arial"/>
            </a:endParaRPr>
          </a:p>
        </p:txBody>
      </p:sp>
      <p:sp>
        <p:nvSpPr>
          <p:cNvPr id="340" name="Google Shape;340;p43"/>
          <p:cNvSpPr/>
          <p:nvPr/>
        </p:nvSpPr>
        <p:spPr>
          <a:xfrm>
            <a:off x="559981" y="4724267"/>
            <a:ext cx="10668000" cy="1107996"/>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1600"/>
              <a:buFont typeface="Arial"/>
              <a:buNone/>
            </a:pPr>
            <a:r>
              <a:rPr b="0" i="0" lang="es-CO" sz="1600" u="none" cap="none" strike="noStrike">
                <a:solidFill>
                  <a:schemeClr val="dk1"/>
                </a:solidFill>
                <a:latin typeface="Calibri"/>
                <a:ea typeface="Calibri"/>
                <a:cs typeface="Calibri"/>
                <a:sym typeface="Calibri"/>
              </a:rPr>
              <a:t>NOTA.</a:t>
            </a:r>
            <a:r>
              <a:rPr b="0" i="0" lang="es-CO" sz="1600" u="none" cap="none" strike="noStrike">
                <a:solidFill>
                  <a:schemeClr val="dk1"/>
                </a:solidFill>
                <a:latin typeface="Arial"/>
                <a:ea typeface="Arial"/>
                <a:cs typeface="Arial"/>
                <a:sym typeface="Arial"/>
              </a:rPr>
              <a:t> </a:t>
            </a:r>
            <a:r>
              <a:rPr b="0" i="0" lang="es-CO" sz="1600" u="none" cap="none" strike="noStrike">
                <a:solidFill>
                  <a:schemeClr val="dk1"/>
                </a:solidFill>
                <a:latin typeface="Teko"/>
                <a:ea typeface="Teko"/>
                <a:cs typeface="Teko"/>
                <a:sym typeface="Teko"/>
              </a:rPr>
              <a:t>La diferencia entre una función y un procedimiento es que la función devuelve valores. Estos valores pueden ser utilizados como argumentos para instrucciones SQL, tal como lo hacemos con otras funciones como: MAX() o COUNT(). Desde una función podemos invocar a su vez a otras funciones o procedimientos.</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dk1"/>
              </a:solidFill>
              <a:latin typeface="Arial"/>
              <a:ea typeface="Arial"/>
              <a:cs typeface="Arial"/>
              <a:sym typeface="Arial"/>
            </a:endParaRPr>
          </a:p>
        </p:txBody>
      </p:sp>
      <p:pic>
        <p:nvPicPr>
          <p:cNvPr id="341" name="Google Shape;341;p43"/>
          <p:cNvPicPr preferRelativeResize="0"/>
          <p:nvPr/>
        </p:nvPicPr>
        <p:blipFill rotWithShape="1">
          <a:blip r:embed="rId3">
            <a:alphaModFix/>
          </a:blip>
          <a:srcRect b="19721" l="32654" r="34218" t="23473"/>
          <a:stretch/>
        </p:blipFill>
        <p:spPr>
          <a:xfrm>
            <a:off x="9301692" y="1447327"/>
            <a:ext cx="2109542" cy="203491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0"/>
            </a:gs>
            <a:gs pos="74000">
              <a:srgbClr val="F6C690"/>
            </a:gs>
            <a:gs pos="83000">
              <a:srgbClr val="F6C690"/>
            </a:gs>
            <a:gs pos="100000">
              <a:srgbClr val="F9D9B4"/>
            </a:gs>
          </a:gsLst>
          <a:lin ang="5400000" scaled="0"/>
        </a:gradFill>
      </p:bgPr>
    </p:bg>
    <p:spTree>
      <p:nvGrpSpPr>
        <p:cNvPr id="124" name="Shape 124"/>
        <p:cNvGrpSpPr/>
        <p:nvPr/>
      </p:nvGrpSpPr>
      <p:grpSpPr>
        <a:xfrm>
          <a:off x="0" y="0"/>
          <a:ext cx="0" cy="0"/>
          <a:chOff x="0" y="0"/>
          <a:chExt cx="0" cy="0"/>
        </a:xfrm>
      </p:grpSpPr>
      <p:sp>
        <p:nvSpPr>
          <p:cNvPr id="125" name="Google Shape;125;p17"/>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Arial Black"/>
              <a:buNone/>
            </a:pPr>
            <a:r>
              <a:rPr b="1" lang="es-CO">
                <a:latin typeface="Arial Black"/>
                <a:ea typeface="Arial Black"/>
                <a:cs typeface="Arial Black"/>
                <a:sym typeface="Arial Black"/>
              </a:rPr>
              <a:t>Funciones </a:t>
            </a:r>
            <a:endParaRPr/>
          </a:p>
        </p:txBody>
      </p:sp>
      <p:sp>
        <p:nvSpPr>
          <p:cNvPr id="126" name="Google Shape;126;p17"/>
          <p:cNvSpPr txBox="1"/>
          <p:nvPr>
            <p:ph idx="1" type="body"/>
          </p:nvPr>
        </p:nvSpPr>
        <p:spPr>
          <a:xfrm>
            <a:off x="685800" y="1651380"/>
            <a:ext cx="10396883" cy="4026090"/>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t>Una función en MySQL es una rutina creada para tomar unos parámetros, procesarlos y retornar en un salida.</a:t>
            </a:r>
            <a:endParaRPr/>
          </a:p>
          <a:p>
            <a:pPr indent="-91440" lvl="0" marL="91440" rtl="0" algn="l">
              <a:lnSpc>
                <a:spcPct val="90000"/>
              </a:lnSpc>
              <a:spcBef>
                <a:spcPts val="1400"/>
              </a:spcBef>
              <a:spcAft>
                <a:spcPts val="0"/>
              </a:spcAft>
              <a:buSzPts val="2000"/>
              <a:buChar char=" "/>
            </a:pPr>
            <a:r>
              <a:rPr lang="es-CO"/>
              <a:t> Se diferencian de los procedimientos en las siguientes características: </a:t>
            </a:r>
            <a:endParaRPr/>
          </a:p>
          <a:p>
            <a:pPr indent="-91440" lvl="0" marL="91440" rtl="0" algn="l">
              <a:lnSpc>
                <a:spcPct val="90000"/>
              </a:lnSpc>
              <a:spcBef>
                <a:spcPts val="1400"/>
              </a:spcBef>
              <a:spcAft>
                <a:spcPts val="0"/>
              </a:spcAft>
              <a:buSzPts val="2000"/>
              <a:buChar char=" "/>
            </a:pPr>
            <a:r>
              <a:rPr lang="es-CO"/>
              <a:t>Solamente pueden tener parámetros de entrada IN y no parámetros de salida OUT o INOUT </a:t>
            </a:r>
            <a:endParaRPr/>
          </a:p>
          <a:p>
            <a:pPr indent="-91440" lvl="0" marL="91440" rtl="0" algn="l">
              <a:lnSpc>
                <a:spcPct val="90000"/>
              </a:lnSpc>
              <a:spcBef>
                <a:spcPts val="1400"/>
              </a:spcBef>
              <a:spcAft>
                <a:spcPts val="0"/>
              </a:spcAft>
              <a:buSzPts val="2000"/>
              <a:buChar char=" "/>
            </a:pPr>
            <a:r>
              <a:rPr lang="es-CO"/>
              <a:t> Deben retornar en un valor con algún tipo de dato definido </a:t>
            </a:r>
            <a:endParaRPr/>
          </a:p>
          <a:p>
            <a:pPr indent="-91440" lvl="0" marL="91440" rtl="0" algn="l">
              <a:lnSpc>
                <a:spcPct val="90000"/>
              </a:lnSpc>
              <a:spcBef>
                <a:spcPts val="1400"/>
              </a:spcBef>
              <a:spcAft>
                <a:spcPts val="0"/>
              </a:spcAft>
              <a:buSzPts val="2000"/>
              <a:buChar char=" "/>
            </a:pPr>
            <a:r>
              <a:rPr lang="es-CO"/>
              <a:t> Pueden usarse en el contexto de una sentencia SQL </a:t>
            </a:r>
            <a:endParaRPr/>
          </a:p>
          <a:p>
            <a:pPr indent="-91440" lvl="0" marL="91440" rtl="0" algn="l">
              <a:lnSpc>
                <a:spcPct val="90000"/>
              </a:lnSpc>
              <a:spcBef>
                <a:spcPts val="1400"/>
              </a:spcBef>
              <a:spcAft>
                <a:spcPts val="0"/>
              </a:spcAft>
              <a:buSzPts val="2000"/>
              <a:buChar char=" "/>
            </a:pPr>
            <a:r>
              <a:rPr lang="es-CO"/>
              <a:t>Solo retornan un valor individual, no un conjunto de registros.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4"/>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s-CO" sz="4400"/>
              <a:t>Ejemplo 1. buscar un dato </a:t>
            </a:r>
            <a:r>
              <a:rPr b="1" lang="es-CO" sz="4400"/>
              <a:t> </a:t>
            </a:r>
            <a:br>
              <a:rPr lang="es-CO"/>
            </a:br>
            <a:endParaRPr sz="4400"/>
          </a:p>
        </p:txBody>
      </p:sp>
      <p:pic>
        <p:nvPicPr>
          <p:cNvPr id="347" name="Google Shape;347;p44"/>
          <p:cNvPicPr preferRelativeResize="0"/>
          <p:nvPr/>
        </p:nvPicPr>
        <p:blipFill rotWithShape="1">
          <a:blip r:embed="rId3">
            <a:alphaModFix/>
          </a:blip>
          <a:srcRect b="54337" l="0" r="74195" t="0"/>
          <a:stretch/>
        </p:blipFill>
        <p:spPr>
          <a:xfrm>
            <a:off x="685801" y="1843940"/>
            <a:ext cx="3357491" cy="3340290"/>
          </a:xfrm>
          <a:prstGeom prst="rect">
            <a:avLst/>
          </a:prstGeom>
          <a:noFill/>
          <a:ln>
            <a:noFill/>
          </a:ln>
        </p:spPr>
      </p:pic>
      <p:pic>
        <p:nvPicPr>
          <p:cNvPr id="348" name="Google Shape;348;p44"/>
          <p:cNvPicPr preferRelativeResize="0"/>
          <p:nvPr/>
        </p:nvPicPr>
        <p:blipFill rotWithShape="1">
          <a:blip r:embed="rId4">
            <a:alphaModFix/>
          </a:blip>
          <a:srcRect b="64882" l="28112" r="33078" t="15812"/>
          <a:stretch/>
        </p:blipFill>
        <p:spPr>
          <a:xfrm>
            <a:off x="5275560" y="2292824"/>
            <a:ext cx="5807123" cy="1624083"/>
          </a:xfrm>
          <a:prstGeom prst="rect">
            <a:avLst/>
          </a:prstGeom>
          <a:noFill/>
          <a:ln>
            <a:noFill/>
          </a:ln>
        </p:spPr>
      </p:pic>
      <p:cxnSp>
        <p:nvCxnSpPr>
          <p:cNvPr id="349" name="Google Shape;349;p44"/>
          <p:cNvCxnSpPr/>
          <p:nvPr/>
        </p:nvCxnSpPr>
        <p:spPr>
          <a:xfrm>
            <a:off x="5049671" y="1700702"/>
            <a:ext cx="3370998" cy="1274510"/>
          </a:xfrm>
          <a:prstGeom prst="straightConnector1">
            <a:avLst/>
          </a:prstGeom>
          <a:noFill/>
          <a:ln cap="flat" cmpd="sng" w="28575">
            <a:solidFill>
              <a:srgbClr val="FF0000"/>
            </a:solidFill>
            <a:prstDash val="solid"/>
            <a:round/>
            <a:headEnd len="sm" w="sm" type="none"/>
            <a:tailEnd len="med" w="med" type="triangle"/>
          </a:ln>
        </p:spPr>
      </p:cxnSp>
      <p:sp>
        <p:nvSpPr>
          <p:cNvPr id="350" name="Google Shape;350;p44"/>
          <p:cNvSpPr txBox="1"/>
          <p:nvPr/>
        </p:nvSpPr>
        <p:spPr>
          <a:xfrm>
            <a:off x="4043292" y="1351129"/>
            <a:ext cx="27158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Nombre del procedimiento</a:t>
            </a:r>
            <a:endParaRPr b="0" i="0" sz="1400" u="none" cap="none" strike="noStrike">
              <a:solidFill>
                <a:srgbClr val="000000"/>
              </a:solidFill>
              <a:latin typeface="Arial"/>
              <a:ea typeface="Arial"/>
              <a:cs typeface="Arial"/>
              <a:sym typeface="Arial"/>
            </a:endParaRPr>
          </a:p>
        </p:txBody>
      </p:sp>
      <p:cxnSp>
        <p:nvCxnSpPr>
          <p:cNvPr id="351" name="Google Shape;351;p44"/>
          <p:cNvCxnSpPr/>
          <p:nvPr/>
        </p:nvCxnSpPr>
        <p:spPr>
          <a:xfrm rot="10800000">
            <a:off x="9457900" y="3227291"/>
            <a:ext cx="13646" cy="1017163"/>
          </a:xfrm>
          <a:prstGeom prst="straightConnector1">
            <a:avLst/>
          </a:prstGeom>
          <a:noFill/>
          <a:ln cap="flat" cmpd="sng" w="28575">
            <a:solidFill>
              <a:srgbClr val="FF0000"/>
            </a:solidFill>
            <a:prstDash val="solid"/>
            <a:round/>
            <a:headEnd len="sm" w="sm" type="none"/>
            <a:tailEnd len="med" w="med" type="triangle"/>
          </a:ln>
        </p:spPr>
      </p:cxnSp>
      <p:sp>
        <p:nvSpPr>
          <p:cNvPr id="352" name="Google Shape;352;p44"/>
          <p:cNvSpPr txBox="1"/>
          <p:nvPr/>
        </p:nvSpPr>
        <p:spPr>
          <a:xfrm>
            <a:off x="7308893" y="4244454"/>
            <a:ext cx="377379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El procedimiento recibe un parámetro</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para trabajar con él, por eso ese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Parámetro es de tipo IN. (variable)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cxnSp>
        <p:nvCxnSpPr>
          <p:cNvPr id="353" name="Google Shape;353;p44"/>
          <p:cNvCxnSpPr/>
          <p:nvPr/>
        </p:nvCxnSpPr>
        <p:spPr>
          <a:xfrm flipH="1" rot="10800000">
            <a:off x="6177464" y="3514086"/>
            <a:ext cx="557706" cy="730368"/>
          </a:xfrm>
          <a:prstGeom prst="straightConnector1">
            <a:avLst/>
          </a:prstGeom>
          <a:noFill/>
          <a:ln cap="flat" cmpd="sng" w="28575">
            <a:solidFill>
              <a:srgbClr val="FF0000"/>
            </a:solidFill>
            <a:prstDash val="solid"/>
            <a:round/>
            <a:headEnd len="sm" w="sm" type="none"/>
            <a:tailEnd len="med" w="med" type="triangle"/>
          </a:ln>
        </p:spPr>
      </p:cxnSp>
      <p:sp>
        <p:nvSpPr>
          <p:cNvPr id="354" name="Google Shape;354;p44"/>
          <p:cNvSpPr txBox="1"/>
          <p:nvPr/>
        </p:nvSpPr>
        <p:spPr>
          <a:xfrm>
            <a:off x="4194975" y="4215666"/>
            <a:ext cx="229101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Consulta que busca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Todos los datos de 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Tabla y compara el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Valor del parámetro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con  el dato en la tabla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Guardar procedimiento</a:t>
            </a:r>
            <a:endParaRPr/>
          </a:p>
        </p:txBody>
      </p:sp>
      <p:pic>
        <p:nvPicPr>
          <p:cNvPr id="360" name="Google Shape;360;p45"/>
          <p:cNvPicPr preferRelativeResize="0"/>
          <p:nvPr/>
        </p:nvPicPr>
        <p:blipFill rotWithShape="1">
          <a:blip r:embed="rId3">
            <a:alphaModFix/>
          </a:blip>
          <a:srcRect b="17956" l="0" r="56259" t="19544"/>
          <a:stretch/>
        </p:blipFill>
        <p:spPr>
          <a:xfrm>
            <a:off x="415801" y="1962852"/>
            <a:ext cx="3152776" cy="2532743"/>
          </a:xfrm>
          <a:prstGeom prst="rect">
            <a:avLst/>
          </a:prstGeom>
          <a:noFill/>
          <a:ln>
            <a:noFill/>
          </a:ln>
        </p:spPr>
      </p:pic>
      <p:sp>
        <p:nvSpPr>
          <p:cNvPr id="361" name="Google Shape;361;p45"/>
          <p:cNvSpPr txBox="1"/>
          <p:nvPr/>
        </p:nvSpPr>
        <p:spPr>
          <a:xfrm>
            <a:off x="837202" y="5013494"/>
            <a:ext cx="42691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Actualizar navegador y ejecutar la consulta</a:t>
            </a:r>
            <a:endParaRPr b="0" i="0" sz="1400" u="none" cap="none" strike="noStrike">
              <a:solidFill>
                <a:srgbClr val="000000"/>
              </a:solidFill>
              <a:latin typeface="Arial"/>
              <a:ea typeface="Arial"/>
              <a:cs typeface="Arial"/>
              <a:sym typeface="Arial"/>
            </a:endParaRPr>
          </a:p>
        </p:txBody>
      </p:sp>
      <p:pic>
        <p:nvPicPr>
          <p:cNvPr id="362" name="Google Shape;362;p45"/>
          <p:cNvPicPr preferRelativeResize="0"/>
          <p:nvPr/>
        </p:nvPicPr>
        <p:blipFill rotWithShape="1">
          <a:blip r:embed="rId4">
            <a:alphaModFix/>
          </a:blip>
          <a:srcRect b="40718" l="31678" r="31609" t="34466"/>
          <a:stretch/>
        </p:blipFill>
        <p:spPr>
          <a:xfrm>
            <a:off x="3168337" y="3369408"/>
            <a:ext cx="3875965" cy="1637732"/>
          </a:xfrm>
          <a:prstGeom prst="rect">
            <a:avLst/>
          </a:prstGeom>
          <a:noFill/>
          <a:ln>
            <a:noFill/>
          </a:ln>
        </p:spPr>
      </p:pic>
      <p:pic>
        <p:nvPicPr>
          <p:cNvPr id="363" name="Google Shape;363;p45"/>
          <p:cNvPicPr preferRelativeResize="0"/>
          <p:nvPr/>
        </p:nvPicPr>
        <p:blipFill rotWithShape="1">
          <a:blip r:embed="rId5">
            <a:alphaModFix/>
          </a:blip>
          <a:srcRect b="41278" l="20979" r="44195" t="12827"/>
          <a:stretch/>
        </p:blipFill>
        <p:spPr>
          <a:xfrm>
            <a:off x="7139836" y="1909050"/>
            <a:ext cx="4531057" cy="3357349"/>
          </a:xfrm>
          <a:prstGeom prst="rect">
            <a:avLst/>
          </a:prstGeom>
          <a:noFill/>
          <a:ln>
            <a:noFill/>
          </a:ln>
        </p:spPr>
      </p:pic>
      <p:cxnSp>
        <p:nvCxnSpPr>
          <p:cNvPr id="364" name="Google Shape;364;p45"/>
          <p:cNvCxnSpPr/>
          <p:nvPr/>
        </p:nvCxnSpPr>
        <p:spPr>
          <a:xfrm>
            <a:off x="6147990" y="2248505"/>
            <a:ext cx="1781359" cy="254673"/>
          </a:xfrm>
          <a:prstGeom prst="straightConnector1">
            <a:avLst/>
          </a:prstGeom>
          <a:noFill/>
          <a:ln cap="flat" cmpd="sng" w="28575">
            <a:solidFill>
              <a:srgbClr val="FF0000"/>
            </a:solidFill>
            <a:prstDash val="solid"/>
            <a:round/>
            <a:headEnd len="sm" w="sm" type="none"/>
            <a:tailEnd len="med" w="med" type="triangle"/>
          </a:ln>
        </p:spPr>
      </p:cxnSp>
      <p:sp>
        <p:nvSpPr>
          <p:cNvPr id="365" name="Google Shape;365;p45"/>
          <p:cNvSpPr txBox="1"/>
          <p:nvPr/>
        </p:nvSpPr>
        <p:spPr>
          <a:xfrm>
            <a:off x="4456554" y="1786840"/>
            <a:ext cx="196977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Palabra reservada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Que llama al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procedimiento</a:t>
            </a:r>
            <a:endParaRPr b="0" i="0" sz="1400" u="none" cap="none" strike="noStrike">
              <a:solidFill>
                <a:srgbClr val="000000"/>
              </a:solidFill>
              <a:latin typeface="Arial"/>
              <a:ea typeface="Arial"/>
              <a:cs typeface="Arial"/>
              <a:sym typeface="Arial"/>
            </a:endParaRPr>
          </a:p>
        </p:txBody>
      </p:sp>
      <p:sp>
        <p:nvSpPr>
          <p:cNvPr id="366" name="Google Shape;366;p45"/>
          <p:cNvSpPr txBox="1"/>
          <p:nvPr/>
        </p:nvSpPr>
        <p:spPr>
          <a:xfrm>
            <a:off x="7139836" y="5244712"/>
            <a:ext cx="29338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Resultado del procedimiento</a:t>
            </a:r>
            <a:endParaRPr b="0" i="0" sz="1400" u="none" cap="none" strike="noStrike">
              <a:solidFill>
                <a:srgbClr val="000000"/>
              </a:solidFill>
              <a:latin typeface="Arial"/>
              <a:ea typeface="Arial"/>
              <a:cs typeface="Arial"/>
              <a:sym typeface="Arial"/>
            </a:endParaRPr>
          </a:p>
        </p:txBody>
      </p:sp>
      <p:cxnSp>
        <p:nvCxnSpPr>
          <p:cNvPr id="367" name="Google Shape;367;p45"/>
          <p:cNvCxnSpPr/>
          <p:nvPr/>
        </p:nvCxnSpPr>
        <p:spPr>
          <a:xfrm flipH="1" rot="10800000">
            <a:off x="7757814" y="4897068"/>
            <a:ext cx="1647550" cy="369331"/>
          </a:xfrm>
          <a:prstGeom prst="straightConnector1">
            <a:avLst/>
          </a:prstGeom>
          <a:noFill/>
          <a:ln cap="flat" cmpd="sng" w="28575">
            <a:solidFill>
              <a:srgbClr val="FF0000"/>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6"/>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a:t>
            </a:r>
            <a:endParaRPr/>
          </a:p>
        </p:txBody>
      </p:sp>
      <p:pic>
        <p:nvPicPr>
          <p:cNvPr id="373" name="Google Shape;373;p46"/>
          <p:cNvPicPr preferRelativeResize="0"/>
          <p:nvPr/>
        </p:nvPicPr>
        <p:blipFill rotWithShape="1">
          <a:blip r:embed="rId3">
            <a:alphaModFix/>
          </a:blip>
          <a:srcRect b="37639" l="1406" r="10779" t="18472"/>
          <a:stretch/>
        </p:blipFill>
        <p:spPr>
          <a:xfrm>
            <a:off x="376583" y="419099"/>
            <a:ext cx="10706100" cy="3009901"/>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392"/>
              </a:srgbClr>
            </a:outerShdw>
          </a:effectLst>
        </p:spPr>
      </p:pic>
      <p:pic>
        <p:nvPicPr>
          <p:cNvPr id="374" name="Google Shape;374;p46"/>
          <p:cNvPicPr preferRelativeResize="0"/>
          <p:nvPr/>
        </p:nvPicPr>
        <p:blipFill rotWithShape="1">
          <a:blip r:embed="rId4">
            <a:alphaModFix/>
          </a:blip>
          <a:srcRect b="19444" l="26405" r="24922" t="12778"/>
          <a:stretch/>
        </p:blipFill>
        <p:spPr>
          <a:xfrm>
            <a:off x="6505576" y="1927681"/>
            <a:ext cx="4429125" cy="346936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375" name="Google Shape;375;p46"/>
          <p:cNvPicPr preferRelativeResize="0"/>
          <p:nvPr/>
        </p:nvPicPr>
        <p:blipFill rotWithShape="1">
          <a:blip r:embed="rId5">
            <a:alphaModFix/>
          </a:blip>
          <a:srcRect b="14445" l="16093" r="40042" t="42638"/>
          <a:stretch/>
        </p:blipFill>
        <p:spPr>
          <a:xfrm>
            <a:off x="685809" y="3645525"/>
            <a:ext cx="5347800" cy="29433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Delete</a:t>
            </a:r>
            <a:endParaRPr/>
          </a:p>
        </p:txBody>
      </p:sp>
      <p:pic>
        <p:nvPicPr>
          <p:cNvPr id="381" name="Google Shape;381;p47"/>
          <p:cNvPicPr preferRelativeResize="0"/>
          <p:nvPr/>
        </p:nvPicPr>
        <p:blipFill rotWithShape="1">
          <a:blip r:embed="rId3">
            <a:alphaModFix/>
          </a:blip>
          <a:srcRect b="18193" l="24609" r="24686" t="12639"/>
          <a:stretch/>
        </p:blipFill>
        <p:spPr>
          <a:xfrm>
            <a:off x="342900" y="1843950"/>
            <a:ext cx="6062700" cy="4652100"/>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313"/>
              </a:srgbClr>
            </a:outerShdw>
          </a:effectLst>
        </p:spPr>
      </p:pic>
      <p:pic>
        <p:nvPicPr>
          <p:cNvPr id="382" name="Google Shape;382;p47"/>
          <p:cNvPicPr preferRelativeResize="0"/>
          <p:nvPr/>
        </p:nvPicPr>
        <p:blipFill rotWithShape="1">
          <a:blip r:embed="rId4">
            <a:alphaModFix/>
          </a:blip>
          <a:srcRect b="21111" l="4063" r="40154" t="35139"/>
          <a:stretch/>
        </p:blipFill>
        <p:spPr>
          <a:xfrm>
            <a:off x="5042525" y="252411"/>
            <a:ext cx="6800700" cy="30003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383" name="Google Shape;383;p47"/>
          <p:cNvPicPr preferRelativeResize="0"/>
          <p:nvPr/>
        </p:nvPicPr>
        <p:blipFill rotWithShape="1">
          <a:blip r:embed="rId5">
            <a:alphaModFix/>
          </a:blip>
          <a:srcRect b="19721" l="32654" r="34218" t="23473"/>
          <a:stretch/>
        </p:blipFill>
        <p:spPr>
          <a:xfrm>
            <a:off x="8973141" y="4051705"/>
            <a:ext cx="2109542" cy="203491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8"/>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Update</a:t>
            </a:r>
            <a:endParaRPr/>
          </a:p>
        </p:txBody>
      </p:sp>
      <p:pic>
        <p:nvPicPr>
          <p:cNvPr id="389" name="Google Shape;389;p48"/>
          <p:cNvPicPr preferRelativeResize="0"/>
          <p:nvPr/>
        </p:nvPicPr>
        <p:blipFill rotWithShape="1">
          <a:blip r:embed="rId3">
            <a:alphaModFix/>
          </a:blip>
          <a:srcRect b="26886" l="24727" r="23554" t="15208"/>
          <a:stretch/>
        </p:blipFill>
        <p:spPr>
          <a:xfrm>
            <a:off x="238125" y="1843940"/>
            <a:ext cx="6305550" cy="3971073"/>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390" name="Google Shape;390;p48"/>
          <p:cNvPicPr preferRelativeResize="0"/>
          <p:nvPr/>
        </p:nvPicPr>
        <p:blipFill rotWithShape="1">
          <a:blip r:embed="rId4">
            <a:alphaModFix/>
          </a:blip>
          <a:srcRect b="39583" l="21563" r="22655" t="31875"/>
          <a:stretch/>
        </p:blipFill>
        <p:spPr>
          <a:xfrm>
            <a:off x="4362795" y="3686175"/>
            <a:ext cx="6800850" cy="1957387"/>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391" name="Google Shape;391;p48"/>
          <p:cNvPicPr preferRelativeResize="0"/>
          <p:nvPr/>
        </p:nvPicPr>
        <p:blipFill rotWithShape="1">
          <a:blip r:embed="rId5">
            <a:alphaModFix/>
          </a:blip>
          <a:srcRect b="35040" l="16469" r="31114" t="36032"/>
          <a:stretch/>
        </p:blipFill>
        <p:spPr>
          <a:xfrm>
            <a:off x="5029200" y="893396"/>
            <a:ext cx="6305550" cy="1957387"/>
          </a:xfrm>
          <a:prstGeom prst="rect">
            <a:avLst/>
          </a:prstGeom>
          <a:noFill/>
          <a:ln cap="sq" cmpd="thickThin" w="228600">
            <a:solidFill>
              <a:srgbClr val="000000"/>
            </a:solidFill>
            <a:prstDash val="solid"/>
            <a:miter lim="800000"/>
            <a:headEnd len="sm" w="sm" type="none"/>
            <a:tailEnd len="sm" w="sm" type="none"/>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9"/>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Buscar phpmyadmin</a:t>
            </a:r>
            <a:endParaRPr/>
          </a:p>
        </p:txBody>
      </p:sp>
      <p:pic>
        <p:nvPicPr>
          <p:cNvPr id="397" name="Google Shape;397;p49"/>
          <p:cNvPicPr preferRelativeResize="0"/>
          <p:nvPr/>
        </p:nvPicPr>
        <p:blipFill rotWithShape="1">
          <a:blip r:embed="rId3">
            <a:alphaModFix/>
          </a:blip>
          <a:srcRect b="20278" l="19998" r="40548" t="18056"/>
          <a:stretch/>
        </p:blipFill>
        <p:spPr>
          <a:xfrm>
            <a:off x="5600700" y="1943100"/>
            <a:ext cx="4810125" cy="4229100"/>
          </a:xfrm>
          <a:prstGeom prst="rect">
            <a:avLst/>
          </a:prstGeom>
          <a:noFill/>
          <a:ln>
            <a:noFill/>
          </a:ln>
        </p:spPr>
      </p:pic>
      <p:pic>
        <p:nvPicPr>
          <p:cNvPr id="398" name="Google Shape;398;p49"/>
          <p:cNvPicPr preferRelativeResize="0"/>
          <p:nvPr/>
        </p:nvPicPr>
        <p:blipFill rotWithShape="1">
          <a:blip r:embed="rId4">
            <a:alphaModFix/>
          </a:blip>
          <a:srcRect b="12361" l="27577" r="29139" t="10000"/>
          <a:stretch/>
        </p:blipFill>
        <p:spPr>
          <a:xfrm>
            <a:off x="518767" y="1771650"/>
            <a:ext cx="4668828" cy="471096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0"/>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4. insertar dato directamente </a:t>
            </a:r>
            <a:endParaRPr/>
          </a:p>
        </p:txBody>
      </p:sp>
      <p:pic>
        <p:nvPicPr>
          <p:cNvPr id="404" name="Google Shape;404;p50"/>
          <p:cNvPicPr preferRelativeResize="0"/>
          <p:nvPr/>
        </p:nvPicPr>
        <p:blipFill rotWithShape="1">
          <a:blip r:embed="rId3">
            <a:alphaModFix/>
          </a:blip>
          <a:srcRect b="42957" l="26434" r="32868" t="19727"/>
          <a:stretch/>
        </p:blipFill>
        <p:spPr>
          <a:xfrm>
            <a:off x="685801" y="1843940"/>
            <a:ext cx="5295331" cy="2729553"/>
          </a:xfrm>
          <a:prstGeom prst="rect">
            <a:avLst/>
          </a:prstGeom>
          <a:noFill/>
          <a:ln>
            <a:noFill/>
          </a:ln>
        </p:spPr>
      </p:pic>
      <p:pic>
        <p:nvPicPr>
          <p:cNvPr id="405" name="Google Shape;405;p50"/>
          <p:cNvPicPr preferRelativeResize="0"/>
          <p:nvPr/>
        </p:nvPicPr>
        <p:blipFill rotWithShape="1">
          <a:blip r:embed="rId4">
            <a:alphaModFix/>
          </a:blip>
          <a:srcRect b="34935" l="31469" r="31817" t="27377"/>
          <a:stretch/>
        </p:blipFill>
        <p:spPr>
          <a:xfrm>
            <a:off x="6305967" y="2306472"/>
            <a:ext cx="4776716" cy="2756848"/>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1"/>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CONCLUIMOS ESTO ES UN </a:t>
            </a:r>
            <a:endParaRPr/>
          </a:p>
        </p:txBody>
      </p:sp>
      <p:pic>
        <p:nvPicPr>
          <p:cNvPr descr="Como crear un CRUD básico con Ruby on Rails" id="411" name="Google Shape;411;p51"/>
          <p:cNvPicPr preferRelativeResize="0"/>
          <p:nvPr/>
        </p:nvPicPr>
        <p:blipFill rotWithShape="1">
          <a:blip r:embed="rId3">
            <a:alphaModFix/>
          </a:blip>
          <a:srcRect b="0" l="0" r="0" t="0"/>
          <a:stretch/>
        </p:blipFill>
        <p:spPr>
          <a:xfrm>
            <a:off x="2809875" y="2309813"/>
            <a:ext cx="7419975" cy="2977025"/>
          </a:xfrm>
          <a:prstGeom prst="rect">
            <a:avLst/>
          </a:prstGeom>
          <a:noFill/>
          <a:ln>
            <a:noFill/>
          </a:ln>
        </p:spPr>
      </p:pic>
      <p:pic>
        <p:nvPicPr>
          <p:cNvPr id="412" name="Google Shape;412;p51"/>
          <p:cNvPicPr preferRelativeResize="0"/>
          <p:nvPr/>
        </p:nvPicPr>
        <p:blipFill rotWithShape="1">
          <a:blip r:embed="rId4">
            <a:alphaModFix/>
          </a:blip>
          <a:srcRect b="19721" l="32654" r="34218" t="23473"/>
          <a:stretch/>
        </p:blipFill>
        <p:spPr>
          <a:xfrm>
            <a:off x="9768417" y="4203499"/>
            <a:ext cx="2109542" cy="20349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2"/>
          <p:cNvSpPr txBox="1"/>
          <p:nvPr>
            <p:ph type="title"/>
          </p:nvPr>
        </p:nvSpPr>
        <p:spPr>
          <a:xfrm>
            <a:off x="685801" y="156548"/>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Ejemplo 2. insertar un dato con una condición</a:t>
            </a:r>
            <a:endParaRPr/>
          </a:p>
        </p:txBody>
      </p:sp>
      <p:sp>
        <p:nvSpPr>
          <p:cNvPr id="418" name="Google Shape;418;p52"/>
          <p:cNvSpPr txBox="1"/>
          <p:nvPr/>
        </p:nvSpPr>
        <p:spPr>
          <a:xfrm>
            <a:off x="7902754" y="1843940"/>
            <a:ext cx="3179929" cy="147732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El procedimiento consiste que no permite que los valores de coste y precio sea igual, deben ser diferentes o  el procedimiento tiene la capacidad de decir que no  ejecuta.</a:t>
            </a:r>
            <a:endParaRPr b="0" i="0" sz="1400" u="none" cap="none" strike="noStrike">
              <a:solidFill>
                <a:srgbClr val="000000"/>
              </a:solidFill>
              <a:latin typeface="Arial"/>
              <a:ea typeface="Arial"/>
              <a:cs typeface="Arial"/>
              <a:sym typeface="Arial"/>
            </a:endParaRPr>
          </a:p>
        </p:txBody>
      </p:sp>
      <p:pic>
        <p:nvPicPr>
          <p:cNvPr id="419" name="Google Shape;419;p52"/>
          <p:cNvPicPr preferRelativeResize="0"/>
          <p:nvPr/>
        </p:nvPicPr>
        <p:blipFill rotWithShape="1">
          <a:blip r:embed="rId3">
            <a:alphaModFix/>
          </a:blip>
          <a:srcRect b="37637" l="17421" r="23125" t="29448"/>
          <a:stretch/>
        </p:blipFill>
        <p:spPr>
          <a:xfrm>
            <a:off x="390524" y="1454007"/>
            <a:ext cx="7248525" cy="2257193"/>
          </a:xfrm>
          <a:prstGeom prst="rect">
            <a:avLst/>
          </a:prstGeom>
          <a:solidFill>
            <a:srgbClr val="ECECEC"/>
          </a:solidFill>
          <a:ln cap="rnd" cmpd="sng" w="190500">
            <a:solidFill>
              <a:srgbClr val="FFFFFF"/>
            </a:solidFill>
            <a:prstDash val="solid"/>
            <a:round/>
            <a:headEnd len="sm" w="sm" type="none"/>
            <a:tailEnd len="sm" w="sm" type="none"/>
          </a:ln>
          <a:effectLst>
            <a:outerShdw blurRad="50000" rotWithShape="0" algn="tl">
              <a:srgbClr val="000000">
                <a:alpha val="40392"/>
              </a:srgbClr>
            </a:outerShdw>
          </a:effectLst>
        </p:spPr>
      </p:pic>
      <p:pic>
        <p:nvPicPr>
          <p:cNvPr id="420" name="Google Shape;420;p52"/>
          <p:cNvPicPr preferRelativeResize="0"/>
          <p:nvPr/>
        </p:nvPicPr>
        <p:blipFill rotWithShape="1">
          <a:blip r:embed="rId4">
            <a:alphaModFix/>
          </a:blip>
          <a:srcRect b="34861" l="16484" r="46326" t="51250"/>
          <a:stretch/>
        </p:blipFill>
        <p:spPr>
          <a:xfrm>
            <a:off x="5803175" y="3429000"/>
            <a:ext cx="5919893" cy="1243676"/>
          </a:xfrm>
          <a:prstGeom prst="snip2DiagRect">
            <a:avLst>
              <a:gd fmla="val 0" name="adj1"/>
              <a:gd fmla="val 16667" name="adj2"/>
            </a:avLst>
          </a:prstGeom>
          <a:solidFill>
            <a:srgbClr val="ECECEC"/>
          </a:solidFill>
          <a:ln cap="sq" cmpd="sng" w="88900">
            <a:solidFill>
              <a:srgbClr val="FFFFFF"/>
            </a:solidFill>
            <a:prstDash val="solid"/>
            <a:miter lim="800000"/>
            <a:headEnd len="sm" w="sm" type="none"/>
            <a:tailEnd len="sm" w="sm" type="none"/>
          </a:ln>
          <a:effectLst>
            <a:outerShdw blurRad="88900" rotWithShape="0" algn="tl">
              <a:srgbClr val="000000">
                <a:alpha val="44313"/>
              </a:srgbClr>
            </a:outerShdw>
          </a:effectLst>
        </p:spPr>
      </p:pic>
      <p:pic>
        <p:nvPicPr>
          <p:cNvPr id="421" name="Google Shape;421;p52"/>
          <p:cNvPicPr preferRelativeResize="0"/>
          <p:nvPr/>
        </p:nvPicPr>
        <p:blipFill rotWithShape="1">
          <a:blip r:embed="rId5">
            <a:alphaModFix/>
          </a:blip>
          <a:srcRect b="13471" l="14610" r="44140" t="40417"/>
          <a:stretch/>
        </p:blipFill>
        <p:spPr>
          <a:xfrm>
            <a:off x="510275" y="3850500"/>
            <a:ext cx="5029200" cy="285090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422" name="Google Shape;422;p52"/>
          <p:cNvPicPr preferRelativeResize="0"/>
          <p:nvPr/>
        </p:nvPicPr>
        <p:blipFill rotWithShape="1">
          <a:blip r:embed="rId6">
            <a:alphaModFix/>
          </a:blip>
          <a:srcRect b="19721" l="32654" r="34218" t="23473"/>
          <a:stretch/>
        </p:blipFill>
        <p:spPr>
          <a:xfrm>
            <a:off x="9572188" y="4418123"/>
            <a:ext cx="2109542" cy="203491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53"/>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Ejemplo 3. concatenar campos</a:t>
            </a:r>
            <a:endParaRPr/>
          </a:p>
        </p:txBody>
      </p:sp>
      <p:pic>
        <p:nvPicPr>
          <p:cNvPr id="428" name="Google Shape;428;p53"/>
          <p:cNvPicPr preferRelativeResize="0"/>
          <p:nvPr/>
        </p:nvPicPr>
        <p:blipFill rotWithShape="1">
          <a:blip r:embed="rId3">
            <a:alphaModFix/>
          </a:blip>
          <a:srcRect b="58814" l="28951" r="29824" t="16184"/>
          <a:stretch/>
        </p:blipFill>
        <p:spPr>
          <a:xfrm>
            <a:off x="685801" y="1961901"/>
            <a:ext cx="7311787" cy="2715906"/>
          </a:xfrm>
          <a:prstGeom prst="rect">
            <a:avLst/>
          </a:prstGeom>
          <a:noFill/>
          <a:ln>
            <a:noFill/>
          </a:ln>
        </p:spPr>
      </p:pic>
      <p:cxnSp>
        <p:nvCxnSpPr>
          <p:cNvPr id="429" name="Google Shape;429;p53"/>
          <p:cNvCxnSpPr/>
          <p:nvPr/>
        </p:nvCxnSpPr>
        <p:spPr>
          <a:xfrm flipH="1" rot="10800000">
            <a:off x="2074460" y="3753134"/>
            <a:ext cx="1248770" cy="1042634"/>
          </a:xfrm>
          <a:prstGeom prst="straightConnector1">
            <a:avLst/>
          </a:prstGeom>
          <a:noFill/>
          <a:ln cap="flat" cmpd="sng" w="28575">
            <a:solidFill>
              <a:srgbClr val="FF0000"/>
            </a:solidFill>
            <a:prstDash val="solid"/>
            <a:round/>
            <a:headEnd len="sm" w="sm" type="none"/>
            <a:tailEnd len="med" w="med" type="triangle"/>
          </a:ln>
        </p:spPr>
      </p:cxnSp>
      <p:sp>
        <p:nvSpPr>
          <p:cNvPr id="430" name="Google Shape;430;p53"/>
          <p:cNvSpPr txBox="1"/>
          <p:nvPr/>
        </p:nvSpPr>
        <p:spPr>
          <a:xfrm>
            <a:off x="685801" y="4795768"/>
            <a:ext cx="240200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Función que une el valor de dos campos </a:t>
            </a:r>
            <a:endParaRPr b="0" i="0" sz="1400" u="none" cap="none" strike="noStrike">
              <a:solidFill>
                <a:srgbClr val="000000"/>
              </a:solidFill>
              <a:latin typeface="Arial"/>
              <a:ea typeface="Arial"/>
              <a:cs typeface="Arial"/>
              <a:sym typeface="Arial"/>
            </a:endParaRPr>
          </a:p>
        </p:txBody>
      </p:sp>
      <p:pic>
        <p:nvPicPr>
          <p:cNvPr id="431" name="Google Shape;431;p53"/>
          <p:cNvPicPr preferRelativeResize="0"/>
          <p:nvPr/>
        </p:nvPicPr>
        <p:blipFill rotWithShape="1">
          <a:blip r:embed="rId4">
            <a:alphaModFix/>
          </a:blip>
          <a:srcRect b="42397" l="21503" r="48180" t="15439"/>
          <a:stretch/>
        </p:blipFill>
        <p:spPr>
          <a:xfrm>
            <a:off x="8233011" y="1777657"/>
            <a:ext cx="3203813" cy="2900150"/>
          </a:xfrm>
          <a:prstGeom prst="rect">
            <a:avLst/>
          </a:prstGeom>
          <a:noFill/>
          <a:ln>
            <a:noFill/>
          </a:ln>
        </p:spPr>
      </p:pic>
      <p:cxnSp>
        <p:nvCxnSpPr>
          <p:cNvPr id="432" name="Google Shape;432;p53"/>
          <p:cNvCxnSpPr/>
          <p:nvPr/>
        </p:nvCxnSpPr>
        <p:spPr>
          <a:xfrm flipH="1" rot="10800000">
            <a:off x="6984241" y="4215471"/>
            <a:ext cx="1248770" cy="580297"/>
          </a:xfrm>
          <a:prstGeom prst="straightConnector1">
            <a:avLst/>
          </a:prstGeom>
          <a:noFill/>
          <a:ln cap="flat" cmpd="sng" w="28575">
            <a:solidFill>
              <a:srgbClr val="FF0000"/>
            </a:solidFill>
            <a:prstDash val="solid"/>
            <a:round/>
            <a:headEnd len="sm" w="sm" type="none"/>
            <a:tailEnd len="med" w="med" type="triangle"/>
          </a:ln>
        </p:spPr>
      </p:cxnSp>
      <p:sp>
        <p:nvSpPr>
          <p:cNvPr id="433" name="Google Shape;433;p53"/>
          <p:cNvSpPr txBox="1"/>
          <p:nvPr/>
        </p:nvSpPr>
        <p:spPr>
          <a:xfrm>
            <a:off x="5595582" y="4795768"/>
            <a:ext cx="24020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Resultado</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8"/>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Sintaxis </a:t>
            </a:r>
            <a:endParaRPr/>
          </a:p>
        </p:txBody>
      </p:sp>
      <p:sp>
        <p:nvSpPr>
          <p:cNvPr id="132" name="Google Shape;132;p18"/>
          <p:cNvSpPr txBox="1"/>
          <p:nvPr>
            <p:ph idx="1" type="body"/>
          </p:nvPr>
        </p:nvSpPr>
        <p:spPr>
          <a:xfrm>
            <a:off x="590266" y="2333768"/>
            <a:ext cx="10396883" cy="3543735"/>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a:t>Como creo una función? Debes usar la sentencia CREATE FUNCTION. </a:t>
            </a:r>
            <a:endParaRPr/>
          </a:p>
          <a:p>
            <a:pPr indent="-91440" lvl="0" marL="91440" rtl="0" algn="just">
              <a:lnSpc>
                <a:spcPct val="90000"/>
              </a:lnSpc>
              <a:spcBef>
                <a:spcPts val="1400"/>
              </a:spcBef>
              <a:spcAft>
                <a:spcPts val="0"/>
              </a:spcAft>
              <a:buSzPts val="2000"/>
              <a:buChar char=" "/>
            </a:pPr>
            <a:r>
              <a:rPr lang="es-CO"/>
              <a:t>La sintaxis para crear una función es </a:t>
            </a:r>
            <a:endParaRPr/>
          </a:p>
          <a:p>
            <a:pPr indent="0" lvl="0" marL="0" rtl="0" algn="just">
              <a:lnSpc>
                <a:spcPct val="90000"/>
              </a:lnSpc>
              <a:spcBef>
                <a:spcPts val="1400"/>
              </a:spcBef>
              <a:spcAft>
                <a:spcPts val="0"/>
              </a:spcAft>
              <a:buSzPts val="2000"/>
              <a:buNone/>
            </a:pPr>
            <a:r>
              <a:t/>
            </a:r>
            <a:endParaRPr/>
          </a:p>
          <a:p>
            <a:pPr indent="0" lvl="0" marL="0" rtl="0" algn="just">
              <a:lnSpc>
                <a:spcPct val="90000"/>
              </a:lnSpc>
              <a:spcBef>
                <a:spcPts val="1400"/>
              </a:spcBef>
              <a:spcAft>
                <a:spcPts val="0"/>
              </a:spcAft>
              <a:buSzPts val="2000"/>
              <a:buNone/>
            </a:pPr>
            <a:r>
              <a:t/>
            </a:r>
            <a:endParaRPr/>
          </a:p>
          <a:p>
            <a:pPr indent="0" lvl="0" marL="0" rtl="0" algn="just">
              <a:lnSpc>
                <a:spcPct val="90000"/>
              </a:lnSpc>
              <a:spcBef>
                <a:spcPts val="1400"/>
              </a:spcBef>
              <a:spcAft>
                <a:spcPts val="0"/>
              </a:spcAft>
              <a:buSzPts val="2000"/>
              <a:buNone/>
            </a:pPr>
            <a:r>
              <a:t/>
            </a:r>
            <a:endParaRPr/>
          </a:p>
          <a:p>
            <a:pPr indent="-91440" lvl="0" marL="91440" rtl="0" algn="l">
              <a:lnSpc>
                <a:spcPct val="90000"/>
              </a:lnSpc>
              <a:spcBef>
                <a:spcPts val="1400"/>
              </a:spcBef>
              <a:spcAft>
                <a:spcPts val="0"/>
              </a:spcAft>
              <a:buSzPts val="2000"/>
              <a:buChar char=" "/>
            </a:pPr>
            <a:r>
              <a:rPr lang="es-CO"/>
              <a:t>Nota. No confundas RETURNS con RETURN. La primera es para indicar el tipo de dato de retorno de la función y la segunda es para retornar el valor en el cuerpo de la función.</a:t>
            </a:r>
            <a:endParaRPr/>
          </a:p>
          <a:p>
            <a:pPr indent="0" lvl="0" marL="0" rtl="0" algn="just">
              <a:lnSpc>
                <a:spcPct val="90000"/>
              </a:lnSpc>
              <a:spcBef>
                <a:spcPts val="1400"/>
              </a:spcBef>
              <a:spcAft>
                <a:spcPts val="0"/>
              </a:spcAft>
              <a:buSzPts val="2000"/>
              <a:buNone/>
            </a:pPr>
            <a:r>
              <a:t/>
            </a:r>
            <a:endParaRPr/>
          </a:p>
          <a:p>
            <a:pPr indent="0" lvl="0" marL="91440" rtl="0" algn="l">
              <a:lnSpc>
                <a:spcPct val="90000"/>
              </a:lnSpc>
              <a:spcBef>
                <a:spcPts val="1400"/>
              </a:spcBef>
              <a:spcAft>
                <a:spcPts val="0"/>
              </a:spcAft>
              <a:buSzPts val="2000"/>
              <a:buNone/>
            </a:pPr>
            <a:r>
              <a:t/>
            </a:r>
            <a:endParaRPr/>
          </a:p>
        </p:txBody>
      </p:sp>
      <p:sp>
        <p:nvSpPr>
          <p:cNvPr id="133" name="Google Shape;133;p18"/>
          <p:cNvSpPr txBox="1"/>
          <p:nvPr/>
        </p:nvSpPr>
        <p:spPr>
          <a:xfrm>
            <a:off x="2497513" y="3169692"/>
            <a:ext cx="6053324" cy="1200329"/>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CREATE FUNCTION nombre_función (parametro1,parametro2,...)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RETURNS tipoDato [atributos de la rutina]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&lt;bloque de instruccciones&gt;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pic>
        <p:nvPicPr>
          <p:cNvPr id="134" name="Google Shape;134;p18"/>
          <p:cNvPicPr preferRelativeResize="0"/>
          <p:nvPr/>
        </p:nvPicPr>
        <p:blipFill rotWithShape="1">
          <a:blip r:embed="rId3">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54"/>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s-CO"/>
              <a:t>INSERTAR CON PROCEDIMIENTO ALMACENADO</a:t>
            </a:r>
            <a:endParaRPr/>
          </a:p>
        </p:txBody>
      </p:sp>
      <p:pic>
        <p:nvPicPr>
          <p:cNvPr id="439" name="Google Shape;439;p54"/>
          <p:cNvPicPr preferRelativeResize="0"/>
          <p:nvPr>
            <p:ph idx="1" type="body"/>
          </p:nvPr>
        </p:nvPicPr>
        <p:blipFill rotWithShape="1">
          <a:blip r:embed="rId3">
            <a:alphaModFix/>
          </a:blip>
          <a:srcRect b="56408" l="0" r="20371" t="0"/>
          <a:stretch/>
        </p:blipFill>
        <p:spPr>
          <a:xfrm>
            <a:off x="1390651" y="1843940"/>
            <a:ext cx="7477360" cy="230252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440" name="Google Shape;440;p54"/>
          <p:cNvPicPr preferRelativeResize="0"/>
          <p:nvPr/>
        </p:nvPicPr>
        <p:blipFill rotWithShape="1">
          <a:blip r:embed="rId4">
            <a:alphaModFix/>
          </a:blip>
          <a:srcRect b="25882" l="0" r="43671" t="52059"/>
          <a:stretch/>
        </p:blipFill>
        <p:spPr>
          <a:xfrm>
            <a:off x="4352925" y="4590225"/>
            <a:ext cx="6867525" cy="1428750"/>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FEF8F0"/>
            </a:gs>
            <a:gs pos="74000">
              <a:srgbClr val="F6C690"/>
            </a:gs>
            <a:gs pos="83000">
              <a:srgbClr val="F6C690"/>
            </a:gs>
            <a:gs pos="100000">
              <a:srgbClr val="F9D9B4"/>
            </a:gs>
          </a:gsLst>
          <a:lin ang="5400000" scaled="0"/>
        </a:gradFill>
      </p:bgPr>
    </p:bg>
    <p:spTree>
      <p:nvGrpSpPr>
        <p:cNvPr id="444" name="Shape 444"/>
        <p:cNvGrpSpPr/>
        <p:nvPr/>
      </p:nvGrpSpPr>
      <p:grpSpPr>
        <a:xfrm>
          <a:off x="0" y="0"/>
          <a:ext cx="0" cy="0"/>
          <a:chOff x="0" y="0"/>
          <a:chExt cx="0" cy="0"/>
        </a:xfrm>
      </p:grpSpPr>
      <p:sp>
        <p:nvSpPr>
          <p:cNvPr id="445" name="Google Shape;445;p55"/>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Disparadores -</a:t>
            </a:r>
            <a:r>
              <a:rPr b="0" i="0" lang="es-CO">
                <a:solidFill>
                  <a:srgbClr val="333333"/>
                </a:solidFill>
                <a:latin typeface="Verdana"/>
                <a:ea typeface="Verdana"/>
                <a:cs typeface="Verdana"/>
                <a:sym typeface="Verdana"/>
              </a:rPr>
              <a:t>triggers</a:t>
            </a:r>
            <a:endParaRPr/>
          </a:p>
        </p:txBody>
      </p:sp>
      <p:sp>
        <p:nvSpPr>
          <p:cNvPr id="446" name="Google Shape;446;p55"/>
          <p:cNvSpPr txBox="1"/>
          <p:nvPr>
            <p:ph idx="2" type="body"/>
          </p:nvPr>
        </p:nvSpPr>
        <p:spPr>
          <a:xfrm>
            <a:off x="5996145" y="3067443"/>
            <a:ext cx="5086538" cy="1764533"/>
          </a:xfrm>
          <a:prstGeom prst="rect">
            <a:avLst/>
          </a:prstGeom>
          <a:noFill/>
          <a:ln>
            <a:noFill/>
          </a:ln>
        </p:spPr>
        <p:txBody>
          <a:bodyPr anchorCtr="0" anchor="t" bIns="45700" lIns="0" spcFirstLastPara="1" rIns="0" wrap="square" tIns="45700">
            <a:normAutofit/>
          </a:bodyPr>
          <a:lstStyle/>
          <a:p>
            <a:pPr indent="-91440" lvl="0" marL="91440" rtl="0" algn="l">
              <a:lnSpc>
                <a:spcPct val="107000"/>
              </a:lnSpc>
              <a:spcBef>
                <a:spcPts val="0"/>
              </a:spcBef>
              <a:spcAft>
                <a:spcPts val="0"/>
              </a:spcAft>
              <a:buSzPts val="1800"/>
              <a:buChar char=" "/>
            </a:pPr>
            <a:r>
              <a:rPr lang="es-CO" sz="1800">
                <a:latin typeface="Verdana"/>
                <a:ea typeface="Verdana"/>
                <a:cs typeface="Verdana"/>
                <a:sym typeface="Verdana"/>
              </a:rPr>
              <a:t>Disparadores (triggers - update trigger)</a:t>
            </a:r>
            <a:endParaRPr sz="1800">
              <a:latin typeface="Calibri"/>
              <a:ea typeface="Calibri"/>
              <a:cs typeface="Calibri"/>
              <a:sym typeface="Calibri"/>
            </a:endParaRPr>
          </a:p>
          <a:p>
            <a:pPr indent="-91440" lvl="0" marL="91440" rtl="0" algn="l">
              <a:lnSpc>
                <a:spcPct val="107000"/>
              </a:lnSpc>
              <a:spcBef>
                <a:spcPts val="2000"/>
              </a:spcBef>
              <a:spcAft>
                <a:spcPts val="0"/>
              </a:spcAft>
              <a:buSzPts val="1800"/>
              <a:buChar char=" "/>
            </a:pPr>
            <a:r>
              <a:rPr lang="es-CO" sz="1800">
                <a:latin typeface="Verdana"/>
                <a:ea typeface="Verdana"/>
                <a:cs typeface="Verdana"/>
                <a:sym typeface="Verdana"/>
              </a:rPr>
              <a:t>Disparadores (triggers - insert trigger)</a:t>
            </a:r>
            <a:endParaRPr sz="1800">
              <a:latin typeface="Calibri"/>
              <a:ea typeface="Calibri"/>
              <a:cs typeface="Calibri"/>
              <a:sym typeface="Calibri"/>
            </a:endParaRPr>
          </a:p>
          <a:p>
            <a:pPr indent="-91440" lvl="0" marL="91440" rtl="0" algn="l">
              <a:lnSpc>
                <a:spcPct val="107000"/>
              </a:lnSpc>
              <a:spcBef>
                <a:spcPts val="2000"/>
              </a:spcBef>
              <a:spcAft>
                <a:spcPts val="0"/>
              </a:spcAft>
              <a:buSzPts val="1800"/>
              <a:buChar char=" "/>
            </a:pPr>
            <a:r>
              <a:rPr lang="es-CO" sz="1800">
                <a:latin typeface="Verdana"/>
                <a:ea typeface="Verdana"/>
                <a:cs typeface="Verdana"/>
                <a:sym typeface="Verdana"/>
              </a:rPr>
              <a:t>Disparadores (triggers - delete trigger)</a:t>
            </a:r>
            <a:endParaRPr sz="1800">
              <a:latin typeface="Calibri"/>
              <a:ea typeface="Calibri"/>
              <a:cs typeface="Calibri"/>
              <a:sym typeface="Calibri"/>
            </a:endParaRPr>
          </a:p>
          <a:p>
            <a:pPr indent="0" lvl="0" marL="91440" rtl="0" algn="l">
              <a:lnSpc>
                <a:spcPct val="90000"/>
              </a:lnSpc>
              <a:spcBef>
                <a:spcPts val="2000"/>
              </a:spcBef>
              <a:spcAft>
                <a:spcPts val="0"/>
              </a:spcAft>
              <a:buSzPts val="2000"/>
              <a:buNone/>
            </a:pPr>
            <a:r>
              <a:t/>
            </a:r>
            <a:endParaRPr/>
          </a:p>
        </p:txBody>
      </p:sp>
      <p:pic>
        <p:nvPicPr>
          <p:cNvPr descr="Qué es un Trigger o Desencadenador | Estrada Web Group" id="447" name="Google Shape;447;p55"/>
          <p:cNvPicPr preferRelativeResize="0"/>
          <p:nvPr/>
        </p:nvPicPr>
        <p:blipFill rotWithShape="1">
          <a:blip r:embed="rId3">
            <a:alphaModFix/>
          </a:blip>
          <a:srcRect b="0" l="0" r="0" t="0"/>
          <a:stretch/>
        </p:blipFill>
        <p:spPr>
          <a:xfrm>
            <a:off x="526676" y="2257401"/>
            <a:ext cx="4888006" cy="276393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56"/>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fontScale="90000"/>
          </a:bodyPr>
          <a:lstStyle/>
          <a:p>
            <a:pPr indent="0" lvl="0" marL="0" rtl="0" algn="l">
              <a:lnSpc>
                <a:spcPct val="85000"/>
              </a:lnSpc>
              <a:spcBef>
                <a:spcPts val="0"/>
              </a:spcBef>
              <a:spcAft>
                <a:spcPts val="0"/>
              </a:spcAft>
              <a:buClr>
                <a:srgbClr val="3F3F3F"/>
              </a:buClr>
              <a:buSzPct val="100000"/>
              <a:buFont typeface="Calibri"/>
              <a:buNone/>
            </a:pPr>
            <a:r>
              <a:rPr lang="es-CO"/>
              <a:t>Que significa before y after según Insert,update o delete</a:t>
            </a:r>
            <a:endParaRPr/>
          </a:p>
        </p:txBody>
      </p:sp>
      <p:sp>
        <p:nvSpPr>
          <p:cNvPr id="453" name="Google Shape;453;p56"/>
          <p:cNvSpPr/>
          <p:nvPr/>
        </p:nvSpPr>
        <p:spPr>
          <a:xfrm>
            <a:off x="1030941" y="2538198"/>
            <a:ext cx="10282517" cy="2308324"/>
          </a:xfrm>
          <a:prstGeom prst="rect">
            <a:avLst/>
          </a:prstGeom>
          <a:solidFill>
            <a:srgbClr val="292C3F"/>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1200"/>
              <a:buFont typeface="DM Sans"/>
              <a:buNone/>
            </a:pPr>
            <a:r>
              <a:rPr b="1" i="0" lang="es-CO" sz="1200" u="none" cap="none" strike="noStrike">
                <a:solidFill>
                  <a:srgbClr val="FFFFFF"/>
                </a:solidFill>
                <a:latin typeface="DM Sans"/>
                <a:ea typeface="DM Sans"/>
                <a:cs typeface="DM Sans"/>
                <a:sym typeface="DM Sans"/>
              </a:rPr>
              <a:t>INSERT</a:t>
            </a:r>
            <a:r>
              <a:rPr b="0" i="0" lang="es-CO" sz="1200" u="none" cap="none" strike="noStrike">
                <a:solidFill>
                  <a:srgbClr val="FFFFFF"/>
                </a:solidFill>
                <a:latin typeface="DM Sans"/>
                <a:ea typeface="DM Sans"/>
                <a:cs typeface="DM Sans"/>
                <a:sym typeface="DM Sans"/>
              </a:rPr>
              <a:t>, </a:t>
            </a:r>
            <a:r>
              <a:rPr b="1" i="0" lang="es-CO" sz="1200" u="none" cap="none" strike="noStrike">
                <a:solidFill>
                  <a:srgbClr val="FFFFFF"/>
                </a:solidFill>
                <a:latin typeface="DM Sans"/>
                <a:ea typeface="DM Sans"/>
                <a:cs typeface="DM Sans"/>
                <a:sym typeface="DM Sans"/>
              </a:rPr>
              <a:t>UPDATE</a:t>
            </a:r>
            <a:r>
              <a:rPr b="0" i="0" lang="es-CO" sz="1200" u="none" cap="none" strike="noStrike">
                <a:solidFill>
                  <a:srgbClr val="FFFFFF"/>
                </a:solidFill>
                <a:latin typeface="DM Sans"/>
                <a:ea typeface="DM Sans"/>
                <a:cs typeface="DM Sans"/>
                <a:sym typeface="DM Sans"/>
              </a:rPr>
              <a:t> o </a:t>
            </a:r>
            <a:r>
              <a:rPr b="1" i="0" lang="es-CO" sz="1200" u="none" cap="none" strike="noStrike">
                <a:solidFill>
                  <a:srgbClr val="FFFFFF"/>
                </a:solidFill>
                <a:latin typeface="DM Sans"/>
                <a:ea typeface="DM Sans"/>
                <a:cs typeface="DM Sans"/>
                <a:sym typeface="DM Sans"/>
              </a:rPr>
              <a:t>DELETE</a:t>
            </a:r>
            <a:r>
              <a:rPr b="0" i="0" lang="es-CO" sz="1200" u="none" cap="none" strike="noStrike">
                <a:solidFill>
                  <a:srgbClr val="FFFFFF"/>
                </a:solidFill>
                <a:latin typeface="DM Sans"/>
                <a:ea typeface="DM Sans"/>
                <a:cs typeface="DM Sans"/>
                <a:sym typeface="DM Sans"/>
              </a:rPr>
              <a:t>.</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None/>
            </a:pPr>
            <a:r>
              <a:rPr b="0" i="0" lang="es-CO" sz="1200" u="none" cap="none" strike="noStrike">
                <a:solidFill>
                  <a:srgbClr val="FFFFFF"/>
                </a:solidFill>
                <a:latin typeface="DM Sans"/>
                <a:ea typeface="DM Sans"/>
                <a:cs typeface="DM Sans"/>
                <a:sym typeface="DM Sans"/>
              </a:rPr>
              <a:t>Lo interesante aquí es que podemos programar los triggers de tal manera que se ejecuten antes o después, de dichas sentencias; Dando como resultado seis combinaciones de eventos.</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BEFORE INSERT</a:t>
            </a:r>
            <a:r>
              <a:rPr b="0" i="0" lang="es-CO" sz="1200" u="none" cap="none" strike="noStrike">
                <a:solidFill>
                  <a:srgbClr val="FFFFFF"/>
                </a:solidFill>
                <a:latin typeface="DM Sans"/>
                <a:ea typeface="DM Sans"/>
                <a:cs typeface="DM Sans"/>
                <a:sym typeface="DM Sans"/>
              </a:rPr>
              <a:t> Acciones a realizar antes de insertar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AFTER INSERT</a:t>
            </a:r>
            <a:r>
              <a:rPr b="0" i="0" lang="es-CO" sz="1200" u="none" cap="none" strike="noStrike">
                <a:solidFill>
                  <a:srgbClr val="FFFFFF"/>
                </a:solidFill>
                <a:latin typeface="DM Sans"/>
                <a:ea typeface="DM Sans"/>
                <a:cs typeface="DM Sans"/>
                <a:sym typeface="DM Sans"/>
              </a:rPr>
              <a:t> Acciones a realizar después de insertar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BEFORE UPDATE</a:t>
            </a:r>
            <a:r>
              <a:rPr b="0" i="0" lang="es-CO" sz="1200" u="none" cap="none" strike="noStrike">
                <a:solidFill>
                  <a:srgbClr val="FFFFFF"/>
                </a:solidFill>
                <a:latin typeface="DM Sans"/>
                <a:ea typeface="DM Sans"/>
                <a:cs typeface="DM Sans"/>
                <a:sym typeface="DM Sans"/>
              </a:rPr>
              <a:t> Acciones a realizar antes de actualizar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AFTER UPDATE</a:t>
            </a:r>
            <a:r>
              <a:rPr b="0" i="0" lang="es-CO" sz="1200" u="none" cap="none" strike="noStrike">
                <a:solidFill>
                  <a:srgbClr val="FFFFFF"/>
                </a:solidFill>
                <a:latin typeface="DM Sans"/>
                <a:ea typeface="DM Sans"/>
                <a:cs typeface="DM Sans"/>
                <a:sym typeface="DM Sans"/>
              </a:rPr>
              <a:t> Acciones a realizar después de actualizar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BEFORE DELETE</a:t>
            </a:r>
            <a:r>
              <a:rPr b="0" i="0" lang="es-CO" sz="1200" u="none" cap="none" strike="noStrike">
                <a:solidFill>
                  <a:srgbClr val="FFFFFF"/>
                </a:solidFill>
                <a:latin typeface="DM Sans"/>
                <a:ea typeface="DM Sans"/>
                <a:cs typeface="DM Sans"/>
                <a:sym typeface="DM Sans"/>
              </a:rPr>
              <a:t> Acciones a realizar antes de eliminar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Char char="•"/>
            </a:pPr>
            <a:r>
              <a:rPr b="1" i="0" lang="es-CO" sz="1200" u="none" cap="none" strike="noStrike">
                <a:solidFill>
                  <a:srgbClr val="FFFFFF"/>
                </a:solidFill>
                <a:latin typeface="DM Sans"/>
                <a:ea typeface="DM Sans"/>
                <a:cs typeface="DM Sans"/>
                <a:sym typeface="DM Sans"/>
              </a:rPr>
              <a:t>AFTER DELETE</a:t>
            </a:r>
            <a:r>
              <a:rPr b="0" i="0" lang="es-CO" sz="1200" u="none" cap="none" strike="noStrike">
                <a:solidFill>
                  <a:srgbClr val="FFFFFF"/>
                </a:solidFill>
                <a:latin typeface="DM Sans"/>
                <a:ea typeface="DM Sans"/>
                <a:cs typeface="DM Sans"/>
                <a:sym typeface="DM Sans"/>
              </a:rPr>
              <a:t> Acciones a realizar después de eliminar uno más o registros en una tabla.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None/>
            </a:pPr>
            <a:r>
              <a:rPr b="0" i="0" lang="es-CO" sz="1200" u="none" cap="none" strike="noStrike">
                <a:solidFill>
                  <a:srgbClr val="FFFFFF"/>
                </a:solidFill>
                <a:latin typeface="DM Sans"/>
                <a:ea typeface="DM Sans"/>
                <a:cs typeface="DM Sans"/>
                <a:sym typeface="DM Sans"/>
              </a:rPr>
              <a:t>A partir de la versión 5.7.2 de </a:t>
            </a:r>
            <a:r>
              <a:rPr b="1" i="0" lang="es-CO" sz="1200" u="none" cap="none" strike="noStrike">
                <a:solidFill>
                  <a:srgbClr val="FFFFFF"/>
                </a:solidFill>
                <a:latin typeface="DM Sans"/>
                <a:ea typeface="DM Sans"/>
                <a:cs typeface="DM Sans"/>
                <a:sym typeface="DM Sans"/>
              </a:rPr>
              <a:t>MySQL</a:t>
            </a:r>
            <a:r>
              <a:rPr b="0" i="0" lang="es-CO" sz="1200" u="none" cap="none" strike="noStrike">
                <a:solidFill>
                  <a:srgbClr val="FFFFFF"/>
                </a:solidFill>
                <a:latin typeface="DM Sans"/>
                <a:ea typeface="DM Sans"/>
                <a:cs typeface="DM Sans"/>
                <a:sym typeface="DM Sans"/>
              </a:rPr>
              <a:t> podemos tener la n cantidad de triggers asociados a una tabla. Anteriormente estábamos limitados a tener un máximo de seis trigger por tabla (Uno por cada combinación evento).</a:t>
            </a:r>
            <a:endParaRPr b="0" i="0" sz="8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200"/>
              <a:buFont typeface="DM Sans"/>
              <a:buNone/>
            </a:pPr>
            <a:r>
              <a:rPr b="0" i="0" lang="es-CO" sz="1200" u="none" cap="none" strike="noStrike">
                <a:solidFill>
                  <a:srgbClr val="FFFFFF"/>
                </a:solidFill>
                <a:latin typeface="DM Sans"/>
                <a:ea typeface="DM Sans"/>
                <a:cs typeface="DM Sans"/>
                <a:sym typeface="DM Sans"/>
              </a:rPr>
              <a:t>Podemos ver esto como una relación uno a muchos, una tabla puede poseer muchos triggers y un trigger le pertenece única y exclusivamente a una tabla.</a:t>
            </a:r>
            <a:endParaRPr b="0" i="0" sz="1800" u="none" cap="none" strike="noStrike">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57"/>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disparadores (Triggers)</a:t>
            </a:r>
            <a:endParaRPr/>
          </a:p>
        </p:txBody>
      </p:sp>
      <p:sp>
        <p:nvSpPr>
          <p:cNvPr id="459" name="Google Shape;459;p57"/>
          <p:cNvSpPr txBox="1"/>
          <p:nvPr>
            <p:ph idx="1" type="body"/>
          </p:nvPr>
        </p:nvSpPr>
        <p:spPr>
          <a:xfrm>
            <a:off x="846161" y="2063396"/>
            <a:ext cx="10234348" cy="3311189"/>
          </a:xfrm>
          <a:prstGeom prst="rect">
            <a:avLst/>
          </a:prstGeom>
          <a:noFill/>
          <a:ln>
            <a:noFill/>
          </a:ln>
        </p:spPr>
        <p:txBody>
          <a:bodyPr anchorCtr="0" anchor="t" bIns="45700" lIns="0" spcFirstLastPara="1" rIns="0" wrap="square" tIns="45700">
            <a:normAutofit/>
          </a:bodyPr>
          <a:lstStyle/>
          <a:p>
            <a:pPr indent="0" lvl="0" marL="0" rtl="0" algn="just">
              <a:lnSpc>
                <a:spcPct val="90000"/>
              </a:lnSpc>
              <a:spcBef>
                <a:spcPts val="0"/>
              </a:spcBef>
              <a:spcAft>
                <a:spcPts val="0"/>
              </a:spcAft>
              <a:buSzPts val="2000"/>
              <a:buNone/>
            </a:pPr>
            <a:r>
              <a:rPr lang="es-CO" cap="none">
                <a:latin typeface="Teko"/>
                <a:ea typeface="Teko"/>
                <a:cs typeface="Teko"/>
                <a:sym typeface="Teko"/>
              </a:rPr>
              <a:t>un trigger en mysql es un </a:t>
            </a:r>
            <a:r>
              <a:rPr b="1" lang="es-CO" cap="none">
                <a:latin typeface="Teko"/>
                <a:ea typeface="Teko"/>
                <a:cs typeface="Teko"/>
                <a:sym typeface="Teko"/>
              </a:rPr>
              <a:t>programa almacenado</a:t>
            </a:r>
            <a:r>
              <a:rPr lang="es-CO" cap="none">
                <a:latin typeface="Teko"/>
                <a:ea typeface="Teko"/>
                <a:cs typeface="Teko"/>
                <a:sym typeface="Teko"/>
              </a:rPr>
              <a:t>(</a:t>
            </a:r>
            <a:r>
              <a:rPr i="1" lang="es-CO" cap="none">
                <a:latin typeface="Teko"/>
                <a:ea typeface="Teko"/>
                <a:cs typeface="Teko"/>
                <a:sym typeface="Teko"/>
              </a:rPr>
              <a:t>stored program</a:t>
            </a:r>
            <a:r>
              <a:rPr lang="es-CO" cap="none">
                <a:latin typeface="Teko"/>
                <a:ea typeface="Teko"/>
                <a:cs typeface="Teko"/>
                <a:sym typeface="Teko"/>
              </a:rPr>
              <a:t>), creado para ejecutarse automáticamente cuando ocurra un evento en nuestra base de datos.</a:t>
            </a:r>
            <a:endParaRPr/>
          </a:p>
          <a:p>
            <a:pPr indent="0" lvl="0" marL="0" rtl="0" algn="just">
              <a:lnSpc>
                <a:spcPct val="90000"/>
              </a:lnSpc>
              <a:spcBef>
                <a:spcPts val="1400"/>
              </a:spcBef>
              <a:spcAft>
                <a:spcPts val="0"/>
              </a:spcAft>
              <a:buSzPts val="2000"/>
              <a:buNone/>
            </a:pPr>
            <a:r>
              <a:rPr lang="es-CO" cap="none">
                <a:latin typeface="Teko"/>
                <a:ea typeface="Teko"/>
                <a:cs typeface="Teko"/>
                <a:sym typeface="Teko"/>
              </a:rPr>
              <a:t>dichos eventos son generados por los comandos </a:t>
            </a:r>
            <a:r>
              <a:rPr b="1" lang="es-CO" cap="none">
                <a:latin typeface="Teko"/>
                <a:ea typeface="Teko"/>
                <a:cs typeface="Teko"/>
                <a:sym typeface="Teko"/>
              </a:rPr>
              <a:t>insert, update y delete</a:t>
            </a:r>
            <a:r>
              <a:rPr lang="es-CO" cap="none">
                <a:latin typeface="Teko"/>
                <a:ea typeface="Teko"/>
                <a:cs typeface="Teko"/>
                <a:sym typeface="Teko"/>
              </a:rPr>
              <a:t>, los cuales hacen parte del dml(data modeling languaje) de sql.</a:t>
            </a:r>
            <a:endParaRPr/>
          </a:p>
          <a:p>
            <a:pPr indent="0" lvl="0" marL="0" rtl="0" algn="just">
              <a:lnSpc>
                <a:spcPct val="90000"/>
              </a:lnSpc>
              <a:spcBef>
                <a:spcPts val="1400"/>
              </a:spcBef>
              <a:spcAft>
                <a:spcPts val="0"/>
              </a:spcAft>
              <a:buSzPts val="2000"/>
              <a:buNone/>
            </a:pPr>
            <a:r>
              <a:rPr lang="es-CO" cap="none">
                <a:latin typeface="Teko"/>
                <a:ea typeface="Teko"/>
                <a:cs typeface="Teko"/>
                <a:sym typeface="Teko"/>
              </a:rPr>
              <a:t>esto significa que invocaremos nuestros triggers para ejecutar un bloque de instrucciones que proteja, restrinja o preparen la información de nuestras tablas, al momento de manipular nuestra información.</a:t>
            </a:r>
            <a:endParaRPr/>
          </a:p>
          <a:p>
            <a:pPr indent="0" lvl="0" marL="0" rtl="0" algn="just">
              <a:lnSpc>
                <a:spcPct val="90000"/>
              </a:lnSpc>
              <a:spcBef>
                <a:spcPts val="1400"/>
              </a:spcBef>
              <a:spcAft>
                <a:spcPts val="0"/>
              </a:spcAft>
              <a:buSzPts val="2000"/>
              <a:buNone/>
            </a:pPr>
            <a:r>
              <a:rPr lang="es-CO" cap="none">
                <a:latin typeface="Teko"/>
                <a:ea typeface="Teko"/>
                <a:cs typeface="Teko"/>
                <a:sym typeface="Teko"/>
              </a:rPr>
              <a:t>para crear triggers en mysql necesitas los privilegios </a:t>
            </a:r>
            <a:r>
              <a:rPr b="1" lang="es-CO" cap="none">
                <a:latin typeface="Teko"/>
                <a:ea typeface="Teko"/>
                <a:cs typeface="Teko"/>
                <a:sym typeface="Teko"/>
              </a:rPr>
              <a:t>super y trigger</a:t>
            </a:r>
            <a:r>
              <a:rPr lang="es-CO" cap="none">
                <a:latin typeface="Teko"/>
                <a:ea typeface="Teko"/>
                <a:cs typeface="Teko"/>
                <a:sym typeface="Teko"/>
              </a:rPr>
              <a:t>.</a:t>
            </a:r>
            <a:endParaRPr/>
          </a:p>
          <a:p>
            <a:pPr indent="0" lvl="0" marL="91440" rtl="0" algn="just">
              <a:lnSpc>
                <a:spcPct val="90000"/>
              </a:lnSpc>
              <a:spcBef>
                <a:spcPts val="1400"/>
              </a:spcBef>
              <a:spcAft>
                <a:spcPts val="0"/>
              </a:spcAft>
              <a:buSzPts val="2000"/>
              <a:buNone/>
            </a:pPr>
            <a:r>
              <a:t/>
            </a:r>
            <a:endParaRPr/>
          </a:p>
        </p:txBody>
      </p:sp>
      <p:sp>
        <p:nvSpPr>
          <p:cNvPr id="460" name="Google Shape;460;p57"/>
          <p:cNvSpPr/>
          <p:nvPr/>
        </p:nvSpPr>
        <p:spPr>
          <a:xfrm>
            <a:off x="6646576" y="5189919"/>
            <a:ext cx="493115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sng" cap="none" strike="noStrike">
                <a:solidFill>
                  <a:schemeClr val="hlink"/>
                </a:solidFill>
                <a:latin typeface="Calibri"/>
                <a:ea typeface="Calibri"/>
                <a:cs typeface="Calibri"/>
                <a:sym typeface="Calibri"/>
                <a:hlinkClick r:id="rId3"/>
              </a:rPr>
              <a:t>https://www.youtube.com/watch?v=kDu_5F159QA</a:t>
            </a:r>
            <a:endParaRPr b="0" i="0" sz="1800" u="none" cap="none" strike="noStrike">
              <a:solidFill>
                <a:schemeClr val="dk1"/>
              </a:solidFill>
              <a:latin typeface="Calibri"/>
              <a:ea typeface="Calibri"/>
              <a:cs typeface="Calibri"/>
              <a:sym typeface="Calibri"/>
            </a:endParaRPr>
          </a:p>
        </p:txBody>
      </p:sp>
      <p:pic>
        <p:nvPicPr>
          <p:cNvPr id="461" name="Google Shape;461;p57"/>
          <p:cNvPicPr preferRelativeResize="0"/>
          <p:nvPr/>
        </p:nvPicPr>
        <p:blipFill rotWithShape="1">
          <a:blip r:embed="rId4">
            <a:alphaModFix/>
          </a:blip>
          <a:srcRect b="19721" l="32654" r="34218" t="23473"/>
          <a:stretch/>
        </p:blipFill>
        <p:spPr>
          <a:xfrm>
            <a:off x="9635067" y="98830"/>
            <a:ext cx="2109542" cy="203491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58"/>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utilidades de los Triggers</a:t>
            </a:r>
            <a:endParaRPr sz="4000"/>
          </a:p>
        </p:txBody>
      </p:sp>
      <p:sp>
        <p:nvSpPr>
          <p:cNvPr id="467" name="Google Shape;467;p58"/>
          <p:cNvSpPr txBox="1"/>
          <p:nvPr>
            <p:ph idx="1" type="body"/>
          </p:nvPr>
        </p:nvSpPr>
        <p:spPr>
          <a:xfrm>
            <a:off x="685800" y="2063396"/>
            <a:ext cx="9601200" cy="3311189"/>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Font typeface="Noto Sans Symbols"/>
              <a:buChar char="▪"/>
            </a:pPr>
            <a:r>
              <a:rPr lang="es-CO" cap="none">
                <a:latin typeface="Teko"/>
                <a:ea typeface="Teko"/>
                <a:cs typeface="Teko"/>
                <a:sym typeface="Teko"/>
              </a:rPr>
              <a:t>con los triggers podemos implementar varios casos de uso que mantengan la integridad de la base de datos, como </a:t>
            </a:r>
            <a:r>
              <a:rPr b="1" i="1" lang="es-CO" cap="none">
                <a:latin typeface="Teko"/>
                <a:ea typeface="Teko"/>
                <a:cs typeface="Teko"/>
                <a:sym typeface="Teko"/>
              </a:rPr>
              <a:t>validar información</a:t>
            </a:r>
            <a:r>
              <a:rPr lang="es-CO" cap="none">
                <a:latin typeface="Teko"/>
                <a:ea typeface="Teko"/>
                <a:cs typeface="Teko"/>
                <a:sym typeface="Teko"/>
              </a:rPr>
              <a:t>, </a:t>
            </a:r>
            <a:r>
              <a:rPr b="1" i="1" lang="es-CO" cap="none">
                <a:latin typeface="Teko"/>
                <a:ea typeface="Teko"/>
                <a:cs typeface="Teko"/>
                <a:sym typeface="Teko"/>
              </a:rPr>
              <a:t>calcular atributos derivados</a:t>
            </a:r>
            <a:r>
              <a:rPr lang="es-CO" cap="none">
                <a:latin typeface="Teko"/>
                <a:ea typeface="Teko"/>
                <a:cs typeface="Teko"/>
                <a:sym typeface="Teko"/>
              </a:rPr>
              <a:t>, </a:t>
            </a:r>
            <a:r>
              <a:rPr b="1" i="1" lang="es-CO" cap="none">
                <a:latin typeface="Teko"/>
                <a:ea typeface="Teko"/>
                <a:cs typeface="Teko"/>
                <a:sym typeface="Teko"/>
              </a:rPr>
              <a:t>seguimientos de movimientos en la base de datos</a:t>
            </a:r>
            <a:r>
              <a:rPr lang="es-CO" cap="none">
                <a:latin typeface="Teko"/>
                <a:ea typeface="Teko"/>
                <a:cs typeface="Teko"/>
                <a:sym typeface="Teko"/>
              </a:rPr>
              <a:t>, etc.</a:t>
            </a:r>
            <a:endParaRPr/>
          </a:p>
          <a:p>
            <a:pPr indent="-91440" lvl="0" marL="91440" rtl="0" algn="just">
              <a:lnSpc>
                <a:spcPct val="90000"/>
              </a:lnSpc>
              <a:spcBef>
                <a:spcPts val="1400"/>
              </a:spcBef>
              <a:spcAft>
                <a:spcPts val="0"/>
              </a:spcAft>
              <a:buSzPts val="2000"/>
              <a:buFont typeface="Noto Sans Symbols"/>
              <a:buChar char="▪"/>
            </a:pPr>
            <a:r>
              <a:rPr lang="es-CO" cap="none">
                <a:latin typeface="Teko"/>
                <a:ea typeface="Teko"/>
                <a:cs typeface="Teko"/>
                <a:sym typeface="Teko"/>
              </a:rPr>
              <a:t>cuando surja una necesidad en donde veas que necesitas que se ejecute una acción implícitamente(sin que la ejecutes manualmente) sobre los registros de una tabla, entonces puedes considerar el uso de un trigger.</a:t>
            </a:r>
            <a:endParaRPr/>
          </a:p>
        </p:txBody>
      </p:sp>
      <p:pic>
        <p:nvPicPr>
          <p:cNvPr id="468" name="Google Shape;468;p58"/>
          <p:cNvPicPr preferRelativeResize="0"/>
          <p:nvPr/>
        </p:nvPicPr>
        <p:blipFill rotWithShape="1">
          <a:blip r:embed="rId3">
            <a:alphaModFix/>
          </a:blip>
          <a:srcRect b="19721" l="32654" r="34218" t="23473"/>
          <a:stretch/>
        </p:blipFill>
        <p:spPr>
          <a:xfrm>
            <a:off x="9396658" y="3851680"/>
            <a:ext cx="2109542" cy="203491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9"/>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ctr">
              <a:lnSpc>
                <a:spcPct val="85000"/>
              </a:lnSpc>
              <a:spcBef>
                <a:spcPts val="0"/>
              </a:spcBef>
              <a:spcAft>
                <a:spcPts val="0"/>
              </a:spcAft>
              <a:buClr>
                <a:srgbClr val="3F3F3F"/>
              </a:buClr>
              <a:buSzPts val="4800"/>
              <a:buFont typeface="Calibri"/>
              <a:buNone/>
            </a:pPr>
            <a:r>
              <a:rPr lang="es-CO" sz="4800"/>
              <a:t>Triggers, cuando se ejecutan?</a:t>
            </a:r>
            <a:endParaRPr/>
          </a:p>
        </p:txBody>
      </p:sp>
      <p:pic>
        <p:nvPicPr>
          <p:cNvPr id="474" name="Google Shape;474;p59"/>
          <p:cNvPicPr preferRelativeResize="0"/>
          <p:nvPr/>
        </p:nvPicPr>
        <p:blipFill rotWithShape="1">
          <a:blip r:embed="rId3">
            <a:alphaModFix/>
          </a:blip>
          <a:srcRect b="49487" l="40488" r="47237" t="32603"/>
          <a:stretch/>
        </p:blipFill>
        <p:spPr>
          <a:xfrm>
            <a:off x="4831307" y="1843940"/>
            <a:ext cx="1596788" cy="1310185"/>
          </a:xfrm>
          <a:prstGeom prst="rect">
            <a:avLst/>
          </a:prstGeom>
          <a:noFill/>
          <a:ln>
            <a:noFill/>
          </a:ln>
        </p:spPr>
      </p:pic>
      <p:sp>
        <p:nvSpPr>
          <p:cNvPr id="475" name="Google Shape;475;p59"/>
          <p:cNvSpPr/>
          <p:nvPr/>
        </p:nvSpPr>
        <p:spPr>
          <a:xfrm rot="5400000">
            <a:off x="5561464" y="-975816"/>
            <a:ext cx="341194" cy="8898343"/>
          </a:xfrm>
          <a:prstGeom prst="leftBrace">
            <a:avLst>
              <a:gd fmla="val 8333" name="adj1"/>
              <a:gd fmla="val 50000" name="adj2"/>
            </a:avLst>
          </a:prstGeom>
          <a:noFill/>
          <a:ln cap="flat" cmpd="sng" w="25400">
            <a:solidFill>
              <a:schemeClr val="accent1"/>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476" name="Google Shape;476;p59"/>
          <p:cNvSpPr txBox="1"/>
          <p:nvPr/>
        </p:nvSpPr>
        <p:spPr>
          <a:xfrm>
            <a:off x="941695" y="3643953"/>
            <a:ext cx="174951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Insert (insertar) </a:t>
            </a:r>
            <a:endParaRPr b="0" i="0" sz="1400" u="none" cap="none" strike="noStrike">
              <a:solidFill>
                <a:srgbClr val="000000"/>
              </a:solidFill>
              <a:latin typeface="Arial"/>
              <a:ea typeface="Arial"/>
              <a:cs typeface="Arial"/>
              <a:sym typeface="Arial"/>
            </a:endParaRPr>
          </a:p>
        </p:txBody>
      </p:sp>
      <p:sp>
        <p:nvSpPr>
          <p:cNvPr id="477" name="Google Shape;477;p59"/>
          <p:cNvSpPr txBox="1"/>
          <p:nvPr/>
        </p:nvSpPr>
        <p:spPr>
          <a:xfrm>
            <a:off x="5235290" y="3643953"/>
            <a:ext cx="202811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Update (actualizar) </a:t>
            </a:r>
            <a:endParaRPr b="0" i="0" sz="1400" u="none" cap="none" strike="noStrike">
              <a:solidFill>
                <a:srgbClr val="000000"/>
              </a:solidFill>
              <a:latin typeface="Arial"/>
              <a:ea typeface="Arial"/>
              <a:cs typeface="Arial"/>
              <a:sym typeface="Arial"/>
            </a:endParaRPr>
          </a:p>
        </p:txBody>
      </p:sp>
      <p:sp>
        <p:nvSpPr>
          <p:cNvPr id="478" name="Google Shape;478;p59"/>
          <p:cNvSpPr txBox="1"/>
          <p:nvPr/>
        </p:nvSpPr>
        <p:spPr>
          <a:xfrm>
            <a:off x="9419229" y="3643953"/>
            <a:ext cx="180850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Delete (Eliminar) </a:t>
            </a:r>
            <a:endParaRPr b="0" i="0" sz="1400" u="none" cap="none" strike="noStrike">
              <a:solidFill>
                <a:srgbClr val="000000"/>
              </a:solidFill>
              <a:latin typeface="Arial"/>
              <a:ea typeface="Arial"/>
              <a:cs typeface="Arial"/>
              <a:sym typeface="Arial"/>
            </a:endParaRPr>
          </a:p>
        </p:txBody>
      </p:sp>
      <p:sp>
        <p:nvSpPr>
          <p:cNvPr id="479" name="Google Shape;479;p59"/>
          <p:cNvSpPr txBox="1"/>
          <p:nvPr/>
        </p:nvSpPr>
        <p:spPr>
          <a:xfrm>
            <a:off x="685801" y="4723812"/>
            <a:ext cx="8915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Before  </a:t>
            </a:r>
            <a:endParaRPr b="0" i="0" sz="1400" u="none" cap="none" strike="noStrike">
              <a:solidFill>
                <a:srgbClr val="000000"/>
              </a:solidFill>
              <a:latin typeface="Arial"/>
              <a:ea typeface="Arial"/>
              <a:cs typeface="Arial"/>
              <a:sym typeface="Arial"/>
            </a:endParaRPr>
          </a:p>
        </p:txBody>
      </p:sp>
      <p:sp>
        <p:nvSpPr>
          <p:cNvPr id="480" name="Google Shape;480;p59"/>
          <p:cNvSpPr txBox="1"/>
          <p:nvPr/>
        </p:nvSpPr>
        <p:spPr>
          <a:xfrm>
            <a:off x="2156345" y="4723812"/>
            <a:ext cx="6415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After</a:t>
            </a:r>
            <a:endParaRPr b="0" i="0" sz="1800" u="none" cap="none" strike="noStrike">
              <a:solidFill>
                <a:schemeClr val="dk1"/>
              </a:solidFill>
              <a:latin typeface="Calibri"/>
              <a:ea typeface="Calibri"/>
              <a:cs typeface="Calibri"/>
              <a:sym typeface="Calibri"/>
            </a:endParaRPr>
          </a:p>
        </p:txBody>
      </p:sp>
      <p:sp>
        <p:nvSpPr>
          <p:cNvPr id="481" name="Google Shape;481;p59"/>
          <p:cNvSpPr txBox="1"/>
          <p:nvPr/>
        </p:nvSpPr>
        <p:spPr>
          <a:xfrm>
            <a:off x="5104651" y="4723812"/>
            <a:ext cx="8915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Before  </a:t>
            </a:r>
            <a:endParaRPr b="0" i="0" sz="1400" u="none" cap="none" strike="noStrike">
              <a:solidFill>
                <a:srgbClr val="000000"/>
              </a:solidFill>
              <a:latin typeface="Arial"/>
              <a:ea typeface="Arial"/>
              <a:cs typeface="Arial"/>
              <a:sym typeface="Arial"/>
            </a:endParaRPr>
          </a:p>
        </p:txBody>
      </p:sp>
      <p:sp>
        <p:nvSpPr>
          <p:cNvPr id="482" name="Google Shape;482;p59"/>
          <p:cNvSpPr txBox="1"/>
          <p:nvPr/>
        </p:nvSpPr>
        <p:spPr>
          <a:xfrm>
            <a:off x="6575195" y="4723812"/>
            <a:ext cx="6415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After</a:t>
            </a:r>
            <a:endParaRPr b="0" i="0" sz="1800" u="none" cap="none" strike="noStrike">
              <a:solidFill>
                <a:schemeClr val="dk1"/>
              </a:solidFill>
              <a:latin typeface="Calibri"/>
              <a:ea typeface="Calibri"/>
              <a:cs typeface="Calibri"/>
              <a:sym typeface="Calibri"/>
            </a:endParaRPr>
          </a:p>
        </p:txBody>
      </p:sp>
      <p:sp>
        <p:nvSpPr>
          <p:cNvPr id="483" name="Google Shape;483;p59"/>
          <p:cNvSpPr txBox="1"/>
          <p:nvPr/>
        </p:nvSpPr>
        <p:spPr>
          <a:xfrm>
            <a:off x="9074804" y="4723812"/>
            <a:ext cx="89159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Before  </a:t>
            </a:r>
            <a:endParaRPr b="0" i="0" sz="1400" u="none" cap="none" strike="noStrike">
              <a:solidFill>
                <a:srgbClr val="000000"/>
              </a:solidFill>
              <a:latin typeface="Arial"/>
              <a:ea typeface="Arial"/>
              <a:cs typeface="Arial"/>
              <a:sym typeface="Arial"/>
            </a:endParaRPr>
          </a:p>
        </p:txBody>
      </p:sp>
      <p:sp>
        <p:nvSpPr>
          <p:cNvPr id="484" name="Google Shape;484;p59"/>
          <p:cNvSpPr txBox="1"/>
          <p:nvPr/>
        </p:nvSpPr>
        <p:spPr>
          <a:xfrm>
            <a:off x="10545348" y="4723812"/>
            <a:ext cx="64152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After</a:t>
            </a:r>
            <a:endParaRPr b="0" i="0" sz="1800" u="none" cap="none" strike="noStrike">
              <a:solidFill>
                <a:schemeClr val="dk1"/>
              </a:solidFill>
              <a:latin typeface="Calibri"/>
              <a:ea typeface="Calibri"/>
              <a:cs typeface="Calibri"/>
              <a:sym typeface="Calibri"/>
            </a:endParaRPr>
          </a:p>
        </p:txBody>
      </p:sp>
      <p:grpSp>
        <p:nvGrpSpPr>
          <p:cNvPr id="485" name="Google Shape;485;p59"/>
          <p:cNvGrpSpPr/>
          <p:nvPr/>
        </p:nvGrpSpPr>
        <p:grpSpPr>
          <a:xfrm>
            <a:off x="1131597" y="4135212"/>
            <a:ext cx="1291530" cy="588600"/>
            <a:chOff x="1131597" y="4135212"/>
            <a:chExt cx="1291530" cy="588600"/>
          </a:xfrm>
        </p:grpSpPr>
        <p:cxnSp>
          <p:nvCxnSpPr>
            <p:cNvPr id="486" name="Google Shape;486;p59"/>
            <p:cNvCxnSpPr>
              <a:endCxn id="479" idx="0"/>
            </p:cNvCxnSpPr>
            <p:nvPr/>
          </p:nvCxnSpPr>
          <p:spPr>
            <a:xfrm flipH="1">
              <a:off x="1131597" y="4135212"/>
              <a:ext cx="615300" cy="588600"/>
            </a:xfrm>
            <a:prstGeom prst="straightConnector1">
              <a:avLst/>
            </a:prstGeom>
            <a:noFill/>
            <a:ln cap="flat" cmpd="sng" w="25400">
              <a:solidFill>
                <a:schemeClr val="accent1"/>
              </a:solidFill>
              <a:prstDash val="solid"/>
              <a:round/>
              <a:headEnd len="sm" w="sm" type="none"/>
              <a:tailEnd len="med" w="med" type="triangle"/>
            </a:ln>
          </p:spPr>
        </p:cxnSp>
        <p:cxnSp>
          <p:nvCxnSpPr>
            <p:cNvPr id="487" name="Google Shape;487;p59"/>
            <p:cNvCxnSpPr/>
            <p:nvPr/>
          </p:nvCxnSpPr>
          <p:spPr>
            <a:xfrm>
              <a:off x="1746913" y="4135272"/>
              <a:ext cx="676213" cy="588540"/>
            </a:xfrm>
            <a:prstGeom prst="straightConnector1">
              <a:avLst/>
            </a:prstGeom>
            <a:noFill/>
            <a:ln cap="flat" cmpd="sng" w="25400">
              <a:solidFill>
                <a:schemeClr val="accent1"/>
              </a:solidFill>
              <a:prstDash val="solid"/>
              <a:round/>
              <a:headEnd len="sm" w="sm" type="none"/>
              <a:tailEnd len="med" w="med" type="triangle"/>
            </a:ln>
          </p:spPr>
        </p:cxnSp>
      </p:grpSp>
      <p:grpSp>
        <p:nvGrpSpPr>
          <p:cNvPr id="488" name="Google Shape;488;p59"/>
          <p:cNvGrpSpPr/>
          <p:nvPr/>
        </p:nvGrpSpPr>
        <p:grpSpPr>
          <a:xfrm>
            <a:off x="5550446" y="4091923"/>
            <a:ext cx="1291529" cy="588540"/>
            <a:chOff x="1131597" y="4135272"/>
            <a:chExt cx="1291529" cy="588540"/>
          </a:xfrm>
        </p:grpSpPr>
        <p:cxnSp>
          <p:nvCxnSpPr>
            <p:cNvPr id="489" name="Google Shape;489;p59"/>
            <p:cNvCxnSpPr/>
            <p:nvPr/>
          </p:nvCxnSpPr>
          <p:spPr>
            <a:xfrm flipH="1">
              <a:off x="1131597" y="4135272"/>
              <a:ext cx="615316" cy="588540"/>
            </a:xfrm>
            <a:prstGeom prst="straightConnector1">
              <a:avLst/>
            </a:prstGeom>
            <a:noFill/>
            <a:ln cap="flat" cmpd="sng" w="25400">
              <a:solidFill>
                <a:schemeClr val="accent1"/>
              </a:solidFill>
              <a:prstDash val="solid"/>
              <a:round/>
              <a:headEnd len="sm" w="sm" type="none"/>
              <a:tailEnd len="med" w="med" type="triangle"/>
            </a:ln>
          </p:spPr>
        </p:cxnSp>
        <p:cxnSp>
          <p:nvCxnSpPr>
            <p:cNvPr id="490" name="Google Shape;490;p59"/>
            <p:cNvCxnSpPr/>
            <p:nvPr/>
          </p:nvCxnSpPr>
          <p:spPr>
            <a:xfrm>
              <a:off x="1746913" y="4135272"/>
              <a:ext cx="676213" cy="588540"/>
            </a:xfrm>
            <a:prstGeom prst="straightConnector1">
              <a:avLst/>
            </a:prstGeom>
            <a:noFill/>
            <a:ln cap="flat" cmpd="sng" w="25400">
              <a:solidFill>
                <a:schemeClr val="accent1"/>
              </a:solidFill>
              <a:prstDash val="solid"/>
              <a:round/>
              <a:headEnd len="sm" w="sm" type="none"/>
              <a:tailEnd len="med" w="med" type="triangle"/>
            </a:ln>
          </p:spPr>
        </p:cxnSp>
      </p:grpSp>
      <p:grpSp>
        <p:nvGrpSpPr>
          <p:cNvPr id="491" name="Google Shape;491;p59"/>
          <p:cNvGrpSpPr/>
          <p:nvPr/>
        </p:nvGrpSpPr>
        <p:grpSpPr>
          <a:xfrm>
            <a:off x="9535468" y="4091923"/>
            <a:ext cx="1291529" cy="588540"/>
            <a:chOff x="1131597" y="4135272"/>
            <a:chExt cx="1291529" cy="588540"/>
          </a:xfrm>
        </p:grpSpPr>
        <p:cxnSp>
          <p:nvCxnSpPr>
            <p:cNvPr id="492" name="Google Shape;492;p59"/>
            <p:cNvCxnSpPr/>
            <p:nvPr/>
          </p:nvCxnSpPr>
          <p:spPr>
            <a:xfrm flipH="1">
              <a:off x="1131597" y="4135272"/>
              <a:ext cx="615316" cy="588540"/>
            </a:xfrm>
            <a:prstGeom prst="straightConnector1">
              <a:avLst/>
            </a:prstGeom>
            <a:noFill/>
            <a:ln cap="flat" cmpd="sng" w="25400">
              <a:solidFill>
                <a:schemeClr val="accent1"/>
              </a:solidFill>
              <a:prstDash val="solid"/>
              <a:round/>
              <a:headEnd len="sm" w="sm" type="none"/>
              <a:tailEnd len="med" w="med" type="triangle"/>
            </a:ln>
          </p:spPr>
        </p:cxnSp>
        <p:cxnSp>
          <p:nvCxnSpPr>
            <p:cNvPr id="493" name="Google Shape;493;p59"/>
            <p:cNvCxnSpPr/>
            <p:nvPr/>
          </p:nvCxnSpPr>
          <p:spPr>
            <a:xfrm>
              <a:off x="1746913" y="4135272"/>
              <a:ext cx="676213" cy="588540"/>
            </a:xfrm>
            <a:prstGeom prst="straightConnector1">
              <a:avLst/>
            </a:prstGeom>
            <a:noFill/>
            <a:ln cap="flat" cmpd="sng" w="25400">
              <a:solidFill>
                <a:schemeClr val="accent1"/>
              </a:solidFill>
              <a:prstDash val="solid"/>
              <a:round/>
              <a:headEnd len="sm" w="sm" type="none"/>
              <a:tailEnd len="med" w="med" type="triangle"/>
            </a:ln>
          </p:spPr>
        </p:cxnSp>
      </p:grpSp>
      <p:pic>
        <p:nvPicPr>
          <p:cNvPr id="494" name="Google Shape;494;p59"/>
          <p:cNvPicPr preferRelativeResize="0"/>
          <p:nvPr/>
        </p:nvPicPr>
        <p:blipFill rotWithShape="1">
          <a:blip r:embed="rId4">
            <a:alphaModFix/>
          </a:blip>
          <a:srcRect b="19721" l="32654" r="34218" t="23473"/>
          <a:stretch/>
        </p:blipFill>
        <p:spPr>
          <a:xfrm>
            <a:off x="9649714" y="1267845"/>
            <a:ext cx="2109542" cy="203491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0"/>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Triggers BEFORE y AFTER</a:t>
            </a:r>
            <a:endParaRPr/>
          </a:p>
        </p:txBody>
      </p:sp>
      <p:sp>
        <p:nvSpPr>
          <p:cNvPr id="500" name="Google Shape;500;p60"/>
          <p:cNvSpPr txBox="1"/>
          <p:nvPr>
            <p:ph idx="1" type="body"/>
          </p:nvPr>
        </p:nvSpPr>
        <p:spPr>
          <a:xfrm>
            <a:off x="685800" y="2063396"/>
            <a:ext cx="9841832" cy="3311189"/>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cap="none">
                <a:latin typeface="Teko"/>
                <a:ea typeface="Teko"/>
                <a:cs typeface="Teko"/>
                <a:sym typeface="Teko"/>
              </a:rPr>
              <a:t>Estas clausulas indican si el trigger se ejecuta </a:t>
            </a:r>
            <a:r>
              <a:rPr b="1" lang="es-CO" cap="none">
                <a:latin typeface="Teko"/>
                <a:ea typeface="Teko"/>
                <a:cs typeface="Teko"/>
                <a:sym typeface="Teko"/>
              </a:rPr>
              <a:t>antes </a:t>
            </a:r>
            <a:r>
              <a:rPr lang="es-CO" cap="none">
                <a:latin typeface="Teko"/>
                <a:ea typeface="Teko"/>
                <a:cs typeface="Teko"/>
                <a:sym typeface="Teko"/>
              </a:rPr>
              <a:t>o </a:t>
            </a:r>
            <a:r>
              <a:rPr b="1" lang="es-CO" cap="none">
                <a:latin typeface="Teko"/>
                <a:ea typeface="Teko"/>
                <a:cs typeface="Teko"/>
                <a:sym typeface="Teko"/>
              </a:rPr>
              <a:t>después </a:t>
            </a:r>
            <a:r>
              <a:rPr lang="es-CO" cap="none">
                <a:latin typeface="Teko"/>
                <a:ea typeface="Teko"/>
                <a:cs typeface="Teko"/>
                <a:sym typeface="Teko"/>
              </a:rPr>
              <a:t>del evento dml.</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Hay ciertos eventos que no son compatibles con estas sentencias. Por ejemplo, si tuvieras un </a:t>
            </a:r>
            <a:r>
              <a:rPr b="1" lang="es-CO" cap="none">
                <a:latin typeface="Teko"/>
                <a:ea typeface="Teko"/>
                <a:cs typeface="Teko"/>
                <a:sym typeface="Teko"/>
              </a:rPr>
              <a:t>trigger after </a:t>
            </a:r>
            <a:r>
              <a:rPr lang="es-CO" cap="none">
                <a:latin typeface="Teko"/>
                <a:ea typeface="Teko"/>
                <a:cs typeface="Teko"/>
                <a:sym typeface="Teko"/>
              </a:rPr>
              <a:t>que se ejecuta en una sentencia </a:t>
            </a:r>
            <a:r>
              <a:rPr b="1" lang="es-CO" cap="none">
                <a:latin typeface="Teko"/>
                <a:ea typeface="Teko"/>
                <a:cs typeface="Teko"/>
                <a:sym typeface="Teko"/>
              </a:rPr>
              <a:t>update</a:t>
            </a:r>
            <a:r>
              <a:rPr lang="es-CO" cap="none">
                <a:latin typeface="Teko"/>
                <a:ea typeface="Teko"/>
                <a:cs typeface="Teko"/>
                <a:sym typeface="Teko"/>
              </a:rPr>
              <a:t>, sería ilógico editar valores nuevos new, sabiendo que el evento ya ocurrió. </a:t>
            </a:r>
            <a:endParaRPr/>
          </a:p>
          <a:p>
            <a:pPr indent="-91440" lvl="0" marL="91440" rtl="0" algn="just">
              <a:lnSpc>
                <a:spcPct val="90000"/>
              </a:lnSpc>
              <a:spcBef>
                <a:spcPts val="1400"/>
              </a:spcBef>
              <a:spcAft>
                <a:spcPts val="0"/>
              </a:spcAft>
              <a:buSzPts val="2000"/>
              <a:buChar char=" "/>
            </a:pPr>
            <a:r>
              <a:rPr lang="es-CO" cap="none">
                <a:latin typeface="Teko"/>
                <a:ea typeface="Teko"/>
                <a:cs typeface="Teko"/>
                <a:sym typeface="Teko"/>
              </a:rPr>
              <a:t>Igual sucedería con la sentencia </a:t>
            </a:r>
            <a:r>
              <a:rPr b="1" lang="es-CO" cap="none">
                <a:latin typeface="Teko"/>
                <a:ea typeface="Teko"/>
                <a:cs typeface="Teko"/>
                <a:sym typeface="Teko"/>
              </a:rPr>
              <a:t>insert</a:t>
            </a:r>
            <a:r>
              <a:rPr lang="es-CO" cap="none">
                <a:latin typeface="Teko"/>
                <a:ea typeface="Teko"/>
                <a:cs typeface="Teko"/>
                <a:sym typeface="Teko"/>
              </a:rPr>
              <a:t>, el trigger tampoco podría referenciar valores </a:t>
            </a:r>
            <a:r>
              <a:rPr b="1" lang="es-CO" cap="none">
                <a:latin typeface="Teko"/>
                <a:ea typeface="Teko"/>
                <a:cs typeface="Teko"/>
                <a:sym typeface="Teko"/>
              </a:rPr>
              <a:t>new</a:t>
            </a:r>
            <a:r>
              <a:rPr lang="es-CO" cap="none">
                <a:latin typeface="Teko"/>
                <a:ea typeface="Teko"/>
                <a:cs typeface="Teko"/>
                <a:sym typeface="Teko"/>
              </a:rPr>
              <a:t>, ya que los valores que en algún momento fueron new, han pasado a ser </a:t>
            </a:r>
            <a:r>
              <a:rPr b="1" lang="es-CO" cap="none">
                <a:latin typeface="Teko"/>
                <a:ea typeface="Teko"/>
                <a:cs typeface="Teko"/>
                <a:sym typeface="Teko"/>
              </a:rPr>
              <a:t>old.</a:t>
            </a:r>
            <a:endParaRPr b="1"/>
          </a:p>
        </p:txBody>
      </p:sp>
      <p:pic>
        <p:nvPicPr>
          <p:cNvPr id="501" name="Google Shape;501;p60"/>
          <p:cNvPicPr preferRelativeResize="0"/>
          <p:nvPr/>
        </p:nvPicPr>
        <p:blipFill rotWithShape="1">
          <a:blip r:embed="rId3">
            <a:alphaModFix/>
          </a:blip>
          <a:srcRect b="19721" l="32654" r="34218" t="23473"/>
          <a:stretch/>
        </p:blipFill>
        <p:spPr>
          <a:xfrm>
            <a:off x="9396658" y="3908830"/>
            <a:ext cx="2109542" cy="203491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61"/>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Sintaxis</a:t>
            </a:r>
            <a:r>
              <a:rPr lang="es-CO"/>
              <a:t> </a:t>
            </a:r>
            <a:endParaRPr/>
          </a:p>
        </p:txBody>
      </p:sp>
      <p:sp>
        <p:nvSpPr>
          <p:cNvPr id="507" name="Google Shape;507;p61"/>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lnSpcReduction="10000"/>
          </a:bodyPr>
          <a:lstStyle/>
          <a:p>
            <a:pPr indent="0" lvl="0" marL="0" rtl="0" algn="l">
              <a:lnSpc>
                <a:spcPct val="90000"/>
              </a:lnSpc>
              <a:spcBef>
                <a:spcPts val="0"/>
              </a:spcBef>
              <a:spcAft>
                <a:spcPts val="0"/>
              </a:spcAft>
              <a:buSzPts val="2000"/>
              <a:buNone/>
            </a:pPr>
            <a:r>
              <a:rPr lang="es-CO"/>
              <a:t>CREATE DEFINER = CURRENT_USER</a:t>
            </a:r>
            <a:endParaRPr/>
          </a:p>
          <a:p>
            <a:pPr indent="0" lvl="0" marL="0" rtl="0" algn="l">
              <a:lnSpc>
                <a:spcPct val="90000"/>
              </a:lnSpc>
              <a:spcBef>
                <a:spcPts val="1400"/>
              </a:spcBef>
              <a:spcAft>
                <a:spcPts val="0"/>
              </a:spcAft>
              <a:buSzPts val="2000"/>
              <a:buNone/>
            </a:pPr>
            <a:r>
              <a:rPr lang="es-CO"/>
              <a:t>TRIGGER </a:t>
            </a:r>
            <a:r>
              <a:rPr lang="es-CO" cap="none">
                <a:latin typeface="Teko"/>
                <a:ea typeface="Teko"/>
                <a:cs typeface="Teko"/>
                <a:sym typeface="Teko"/>
              </a:rPr>
              <a:t>nombre_del_trigger</a:t>
            </a:r>
            <a:r>
              <a:rPr lang="es-CO"/>
              <a:t> {BEFORE|AFTER} {UPDATE|INSERT|DELETE}</a:t>
            </a:r>
            <a:endParaRPr/>
          </a:p>
          <a:p>
            <a:pPr indent="0" lvl="0" marL="0" rtl="0" algn="l">
              <a:lnSpc>
                <a:spcPct val="90000"/>
              </a:lnSpc>
              <a:spcBef>
                <a:spcPts val="1400"/>
              </a:spcBef>
              <a:spcAft>
                <a:spcPts val="0"/>
              </a:spcAft>
              <a:buSzPts val="2000"/>
              <a:buNone/>
            </a:pPr>
            <a:r>
              <a:rPr lang="es-CO"/>
              <a:t>ON </a:t>
            </a:r>
            <a:r>
              <a:rPr lang="es-CO" cap="none">
                <a:latin typeface="Teko"/>
                <a:ea typeface="Teko"/>
                <a:cs typeface="Teko"/>
                <a:sym typeface="Teko"/>
              </a:rPr>
              <a:t>nombre_de_la_tabla</a:t>
            </a:r>
            <a:endParaRPr cap="none">
              <a:latin typeface="Teko"/>
              <a:ea typeface="Teko"/>
              <a:cs typeface="Teko"/>
              <a:sym typeface="Teko"/>
            </a:endParaRPr>
          </a:p>
          <a:p>
            <a:pPr indent="0" lvl="0" marL="0" rtl="0" algn="l">
              <a:lnSpc>
                <a:spcPct val="90000"/>
              </a:lnSpc>
              <a:spcBef>
                <a:spcPts val="1400"/>
              </a:spcBef>
              <a:spcAft>
                <a:spcPts val="0"/>
              </a:spcAft>
              <a:buSzPts val="2000"/>
              <a:buNone/>
            </a:pPr>
            <a:r>
              <a:rPr lang="es-CO"/>
              <a:t>FOR EACH ROW</a:t>
            </a:r>
            <a:endParaRPr/>
          </a:p>
          <a:p>
            <a:pPr indent="0" lvl="0" marL="0" rtl="0" algn="l">
              <a:lnSpc>
                <a:spcPct val="90000"/>
              </a:lnSpc>
              <a:spcBef>
                <a:spcPts val="1400"/>
              </a:spcBef>
              <a:spcAft>
                <a:spcPts val="0"/>
              </a:spcAft>
              <a:buSzPts val="2000"/>
              <a:buNone/>
            </a:pPr>
            <a:r>
              <a:rPr lang="es-CO"/>
              <a:t>begin</a:t>
            </a:r>
            <a:endParaRPr/>
          </a:p>
          <a:p>
            <a:pPr indent="0" lvl="0" marL="0" rtl="0" algn="l">
              <a:lnSpc>
                <a:spcPct val="90000"/>
              </a:lnSpc>
              <a:spcBef>
                <a:spcPts val="1400"/>
              </a:spcBef>
              <a:spcAft>
                <a:spcPts val="0"/>
              </a:spcAft>
              <a:buSzPts val="2000"/>
              <a:buNone/>
            </a:pPr>
            <a:r>
              <a:rPr lang="es-CO" cap="none">
                <a:latin typeface="Teko"/>
                <a:ea typeface="Teko"/>
                <a:cs typeface="Teko"/>
                <a:sym typeface="Teko"/>
              </a:rPr>
              <a:t>	&lt;bloque_de_instrucciones&gt;</a:t>
            </a:r>
            <a:endParaRPr/>
          </a:p>
          <a:p>
            <a:pPr indent="0" lvl="0" marL="0" rtl="0" algn="l">
              <a:lnSpc>
                <a:spcPct val="90000"/>
              </a:lnSpc>
              <a:spcBef>
                <a:spcPts val="1400"/>
              </a:spcBef>
              <a:spcAft>
                <a:spcPts val="0"/>
              </a:spcAft>
              <a:buSzPts val="2000"/>
              <a:buNone/>
            </a:pPr>
            <a:r>
              <a:rPr lang="es-CO"/>
              <a:t>end</a:t>
            </a:r>
            <a:endParaRPr/>
          </a:p>
        </p:txBody>
      </p:sp>
      <p:sp>
        <p:nvSpPr>
          <p:cNvPr id="508" name="Google Shape;508;p61"/>
          <p:cNvSpPr txBox="1"/>
          <p:nvPr>
            <p:ph idx="2" type="body"/>
          </p:nvPr>
        </p:nvSpPr>
        <p:spPr>
          <a:xfrm>
            <a:off x="4888501" y="1940566"/>
            <a:ext cx="6194181"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b="1" lang="es-CO" cap="none">
                <a:latin typeface="Teko"/>
                <a:ea typeface="Teko"/>
                <a:cs typeface="Teko"/>
                <a:sym typeface="Teko"/>
              </a:rPr>
              <a:t>definer={usuario|current_user}:</a:t>
            </a:r>
            <a:r>
              <a:rPr lang="es-CO" cap="none">
                <a:latin typeface="Teko"/>
                <a:ea typeface="Teko"/>
                <a:cs typeface="Teko"/>
                <a:sym typeface="Teko"/>
              </a:rPr>
              <a:t>  hace referencia al usuario actual que esta creando el trigger.</a:t>
            </a:r>
            <a:endParaRPr/>
          </a:p>
          <a:p>
            <a:pPr indent="-91440" lvl="0" marL="91440" rtl="0" algn="l">
              <a:lnSpc>
                <a:spcPct val="90000"/>
              </a:lnSpc>
              <a:spcBef>
                <a:spcPts val="1400"/>
              </a:spcBef>
              <a:spcAft>
                <a:spcPts val="0"/>
              </a:spcAft>
              <a:buSzPts val="2000"/>
              <a:buChar char=" "/>
            </a:pPr>
            <a:r>
              <a:rPr b="1" lang="es-CO" cap="none">
                <a:latin typeface="Teko"/>
                <a:ea typeface="Teko"/>
                <a:cs typeface="Teko"/>
                <a:sym typeface="Teko"/>
              </a:rPr>
              <a:t>nombre_del_trigger: </a:t>
            </a:r>
            <a:r>
              <a:rPr lang="es-CO" cap="none">
                <a:latin typeface="Teko"/>
                <a:ea typeface="Teko"/>
                <a:cs typeface="Teko"/>
                <a:sym typeface="Teko"/>
              </a:rPr>
              <a:t>indica el nombre de nuestro trigger.  </a:t>
            </a:r>
            <a:r>
              <a:rPr b="1" lang="es-CO" cap="none">
                <a:latin typeface="Teko"/>
                <a:ea typeface="Teko"/>
                <a:cs typeface="Teko"/>
                <a:sym typeface="Teko"/>
              </a:rPr>
              <a:t>nomenclatura </a:t>
            </a:r>
            <a:r>
              <a:rPr lang="es-CO" cap="none">
                <a:latin typeface="Teko"/>
                <a:ea typeface="Teko"/>
                <a:cs typeface="Teko"/>
                <a:sym typeface="Teko"/>
              </a:rPr>
              <a:t>recomendada, primero  el nombre de tabla, luego especificamos con la inicial de la operación dml y seguido usamos la inicial del momento de ejecución(after o before). </a:t>
            </a:r>
            <a:r>
              <a:rPr b="1" lang="es-CO" cap="none">
                <a:latin typeface="Teko"/>
                <a:ea typeface="Teko"/>
                <a:cs typeface="Teko"/>
                <a:sym typeface="Teko"/>
              </a:rPr>
              <a:t>por ejemplo</a:t>
            </a:r>
            <a:r>
              <a:rPr lang="es-CO" cap="none">
                <a:latin typeface="Teko"/>
                <a:ea typeface="Teko"/>
                <a:cs typeface="Teko"/>
                <a:sym typeface="Teko"/>
              </a:rPr>
              <a:t>:</a:t>
            </a:r>
            <a:endParaRPr/>
          </a:p>
          <a:p>
            <a:pPr indent="0" lvl="0" marL="0" rtl="0" algn="l">
              <a:lnSpc>
                <a:spcPct val="90000"/>
              </a:lnSpc>
              <a:spcBef>
                <a:spcPts val="1400"/>
              </a:spcBef>
              <a:spcAft>
                <a:spcPts val="0"/>
              </a:spcAft>
              <a:buSzPts val="2000"/>
              <a:buNone/>
            </a:pPr>
            <a:r>
              <a:rPr lang="es-CO" cap="none">
                <a:latin typeface="Teko"/>
                <a:ea typeface="Teko"/>
                <a:cs typeface="Teko"/>
                <a:sym typeface="Teko"/>
              </a:rPr>
              <a:t>-- before insert                  	   -- after insert</a:t>
            </a:r>
            <a:endParaRPr cap="none">
              <a:latin typeface="Teko"/>
              <a:ea typeface="Teko"/>
              <a:cs typeface="Teko"/>
              <a:sym typeface="Teko"/>
            </a:endParaRPr>
          </a:p>
          <a:p>
            <a:pPr indent="0" lvl="0" marL="0" rtl="0" algn="l">
              <a:lnSpc>
                <a:spcPct val="90000"/>
              </a:lnSpc>
              <a:spcBef>
                <a:spcPts val="1400"/>
              </a:spcBef>
              <a:spcAft>
                <a:spcPts val="0"/>
              </a:spcAft>
              <a:buSzPts val="2000"/>
              <a:buNone/>
            </a:pPr>
            <a:r>
              <a:rPr lang="es-CO" cap="none">
                <a:latin typeface="Teko"/>
                <a:ea typeface="Teko"/>
                <a:cs typeface="Teko"/>
                <a:sym typeface="Teko"/>
              </a:rPr>
              <a:t>clientes_bi_trigger		   clientes_ai_trigger</a:t>
            </a:r>
            <a:endParaRPr cap="none">
              <a:latin typeface="Teko"/>
              <a:ea typeface="Teko"/>
              <a:cs typeface="Teko"/>
              <a:sym typeface="Teko"/>
            </a:endParaRPr>
          </a:p>
          <a:p>
            <a:pPr indent="0" lvl="0" marL="0" rtl="0" algn="l">
              <a:lnSpc>
                <a:spcPct val="90000"/>
              </a:lnSpc>
              <a:spcBef>
                <a:spcPts val="1400"/>
              </a:spcBef>
              <a:spcAft>
                <a:spcPts val="0"/>
              </a:spcAft>
              <a:buSzPts val="2000"/>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62"/>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sintaxis</a:t>
            </a:r>
            <a:endParaRPr/>
          </a:p>
        </p:txBody>
      </p:sp>
      <p:sp>
        <p:nvSpPr>
          <p:cNvPr id="514" name="Google Shape;514;p62"/>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t>BEFORE|AFTER: </a:t>
            </a:r>
            <a:r>
              <a:rPr lang="es-CO" cap="none">
                <a:latin typeface="Teko"/>
                <a:ea typeface="Teko"/>
                <a:cs typeface="Teko"/>
                <a:sym typeface="Teko"/>
              </a:rPr>
              <a:t>especifica si el trigger se ejecuta antes o después del evento </a:t>
            </a:r>
            <a:r>
              <a:rPr lang="es-CO">
                <a:latin typeface="Teko"/>
                <a:ea typeface="Teko"/>
                <a:cs typeface="Teko"/>
                <a:sym typeface="Teko"/>
              </a:rPr>
              <a:t>DML.</a:t>
            </a:r>
            <a:endParaRPr/>
          </a:p>
          <a:p>
            <a:pPr indent="-91440" lvl="0" marL="91440" rtl="0" algn="l">
              <a:lnSpc>
                <a:spcPct val="90000"/>
              </a:lnSpc>
              <a:spcBef>
                <a:spcPts val="1400"/>
              </a:spcBef>
              <a:spcAft>
                <a:spcPts val="0"/>
              </a:spcAft>
              <a:buSzPts val="2000"/>
              <a:buChar char=" "/>
            </a:pPr>
            <a:r>
              <a:rPr lang="es-CO"/>
              <a:t>UPDATE|INSERT|DELETE: </a:t>
            </a:r>
            <a:r>
              <a:rPr lang="es-CO" cap="none">
                <a:latin typeface="Teko"/>
                <a:ea typeface="Teko"/>
                <a:cs typeface="Teko"/>
                <a:sym typeface="Teko"/>
              </a:rPr>
              <a:t>aquí eliges que sentencia usarás para que se ejecute el trigger.</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t>ON </a:t>
            </a:r>
            <a:r>
              <a:rPr lang="es-CO" cap="none">
                <a:latin typeface="Teko"/>
                <a:ea typeface="Teko"/>
                <a:cs typeface="Teko"/>
                <a:sym typeface="Teko"/>
              </a:rPr>
              <a:t>nombre_de_la_tabla asociada.</a:t>
            </a:r>
            <a:endParaRPr/>
          </a:p>
          <a:p>
            <a:pPr indent="-91440" lvl="0" marL="91440" rtl="0" algn="l">
              <a:lnSpc>
                <a:spcPct val="90000"/>
              </a:lnSpc>
              <a:spcBef>
                <a:spcPts val="1400"/>
              </a:spcBef>
              <a:spcAft>
                <a:spcPts val="0"/>
              </a:spcAft>
              <a:buSzPts val="2000"/>
              <a:buChar char=" "/>
            </a:pPr>
            <a:r>
              <a:rPr lang="es-CO"/>
              <a:t>FOR EACH ROW: </a:t>
            </a:r>
            <a:r>
              <a:rPr lang="es-CO" cap="none">
                <a:latin typeface="Teko"/>
                <a:ea typeface="Teko"/>
                <a:cs typeface="Teko"/>
                <a:sym typeface="Teko"/>
              </a:rPr>
              <a:t>establece que el trigger se ejecute por cada fila en la tabla asociada.</a:t>
            </a:r>
            <a:endParaRPr/>
          </a:p>
          <a:p>
            <a:pPr indent="-91440" lvl="0" marL="91440" rtl="0" algn="l">
              <a:lnSpc>
                <a:spcPct val="90000"/>
              </a:lnSpc>
              <a:spcBef>
                <a:spcPts val="1400"/>
              </a:spcBef>
              <a:spcAft>
                <a:spcPts val="0"/>
              </a:spcAft>
              <a:buSzPts val="2000"/>
              <a:buChar char=" "/>
            </a:pPr>
            <a:r>
              <a:rPr lang="es-CO"/>
              <a:t> &lt;bloque_de_instrucciones&gt;: </a:t>
            </a:r>
            <a:r>
              <a:rPr lang="es-CO" cap="none">
                <a:latin typeface="Teko"/>
                <a:ea typeface="Teko"/>
                <a:cs typeface="Teko"/>
                <a:sym typeface="Teko"/>
              </a:rPr>
              <a:t>define el bloque de sentencias que el trigger ejecutará al ser invocado.</a:t>
            </a:r>
            <a:endParaRPr/>
          </a:p>
          <a:p>
            <a:pPr indent="0" lvl="0" marL="91440" rtl="0" algn="l">
              <a:lnSpc>
                <a:spcPct val="90000"/>
              </a:lnSpc>
              <a:spcBef>
                <a:spcPts val="1400"/>
              </a:spcBef>
              <a:spcAft>
                <a:spcPts val="0"/>
              </a:spcAft>
              <a:buSzPts val="2000"/>
              <a:buNone/>
            </a:pPr>
            <a:r>
              <a:t/>
            </a:r>
            <a:endParaRPr/>
          </a:p>
        </p:txBody>
      </p:sp>
      <p:pic>
        <p:nvPicPr>
          <p:cNvPr id="515" name="Google Shape;515;p62"/>
          <p:cNvPicPr preferRelativeResize="0"/>
          <p:nvPr/>
        </p:nvPicPr>
        <p:blipFill rotWithShape="1">
          <a:blip r:embed="rId3">
            <a:alphaModFix/>
          </a:blip>
          <a:srcRect b="19721" l="32654" r="34218" t="23473"/>
          <a:stretch/>
        </p:blipFill>
        <p:spPr>
          <a:xfrm>
            <a:off x="9130242" y="2289580"/>
            <a:ext cx="2109542" cy="203491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63"/>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Identificadores NEW y OLD </a:t>
            </a:r>
            <a:endParaRPr/>
          </a:p>
        </p:txBody>
      </p:sp>
      <p:sp>
        <p:nvSpPr>
          <p:cNvPr id="521" name="Google Shape;521;p63"/>
          <p:cNvSpPr txBox="1"/>
          <p:nvPr>
            <p:ph idx="1" type="body"/>
          </p:nvPr>
        </p:nvSpPr>
        <p:spPr>
          <a:xfrm>
            <a:off x="818146" y="2027301"/>
            <a:ext cx="8939463"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cap="none">
                <a:latin typeface="Teko"/>
                <a:ea typeface="Teko"/>
                <a:cs typeface="Teko"/>
                <a:sym typeface="Teko"/>
              </a:rPr>
              <a:t>Los identificadores </a:t>
            </a:r>
            <a:r>
              <a:rPr lang="es-CO" cap="none">
                <a:latin typeface="Calibri"/>
                <a:ea typeface="Calibri"/>
                <a:cs typeface="Calibri"/>
                <a:sym typeface="Calibri"/>
              </a:rPr>
              <a:t>OLD Y NEW </a:t>
            </a:r>
            <a:r>
              <a:rPr lang="es-CO" cap="none">
                <a:latin typeface="Teko"/>
                <a:ea typeface="Teko"/>
                <a:cs typeface="Teko"/>
                <a:sym typeface="Teko"/>
              </a:rPr>
              <a:t>relacionan  el trigger con columnas especificas de una tabla. </a:t>
            </a:r>
            <a:endParaRPr/>
          </a:p>
          <a:p>
            <a:pPr indent="-91440" lvl="0" marL="91440" rtl="0" algn="l">
              <a:lnSpc>
                <a:spcPct val="90000"/>
              </a:lnSpc>
              <a:spcBef>
                <a:spcPts val="1400"/>
              </a:spcBef>
              <a:spcAft>
                <a:spcPts val="0"/>
              </a:spcAft>
              <a:buSzPts val="2000"/>
              <a:buChar char=" "/>
            </a:pPr>
            <a:r>
              <a:rPr lang="es-CO" cap="none"/>
              <a:t>OLD  </a:t>
            </a:r>
            <a:r>
              <a:rPr lang="es-CO" cap="none">
                <a:latin typeface="Teko"/>
                <a:ea typeface="Teko"/>
                <a:cs typeface="Teko"/>
                <a:sym typeface="Teko"/>
              </a:rPr>
              <a:t>indica el valor antiguo de la columna y </a:t>
            </a:r>
            <a:r>
              <a:rPr lang="es-CO" cap="none"/>
              <a:t>NEW</a:t>
            </a:r>
            <a:r>
              <a:rPr lang="es-CO" cap="none">
                <a:latin typeface="Teko"/>
                <a:ea typeface="Teko"/>
                <a:cs typeface="Teko"/>
                <a:sym typeface="Teko"/>
              </a:rPr>
              <a:t> el valor nuevo que pudiese tomar. Por ejemplo: old.idproducto ó new.idproducto.</a:t>
            </a:r>
            <a:endParaRPr/>
          </a:p>
          <a:p>
            <a:pPr indent="-91440" lvl="0" marL="91440" rtl="0" algn="l">
              <a:lnSpc>
                <a:spcPct val="90000"/>
              </a:lnSpc>
              <a:spcBef>
                <a:spcPts val="1400"/>
              </a:spcBef>
              <a:spcAft>
                <a:spcPts val="0"/>
              </a:spcAft>
              <a:buSzPts val="2000"/>
              <a:buChar char=" "/>
            </a:pPr>
            <a:r>
              <a:rPr lang="es-CO" cap="none">
                <a:latin typeface="Teko"/>
                <a:ea typeface="Teko"/>
                <a:cs typeface="Teko"/>
                <a:sym typeface="Teko"/>
              </a:rPr>
              <a:t>Si usamos la sentencia </a:t>
            </a:r>
            <a:r>
              <a:rPr lang="es-CO" cap="none">
                <a:latin typeface="Calibri"/>
                <a:ea typeface="Calibri"/>
                <a:cs typeface="Calibri"/>
                <a:sym typeface="Calibri"/>
              </a:rPr>
              <a:t>UPDATE</a:t>
            </a:r>
            <a:r>
              <a:rPr lang="es-CO" cap="none">
                <a:latin typeface="Teko"/>
                <a:ea typeface="Teko"/>
                <a:cs typeface="Teko"/>
                <a:sym typeface="Teko"/>
              </a:rPr>
              <a:t> podremos referirnos a un valor old y new, ya que modificaremos registros existentes por nuevos valores. </a:t>
            </a:r>
            <a:endParaRPr/>
          </a:p>
          <a:p>
            <a:pPr indent="-91440" lvl="0" marL="91440" rtl="0" algn="l">
              <a:lnSpc>
                <a:spcPct val="90000"/>
              </a:lnSpc>
              <a:spcBef>
                <a:spcPts val="1400"/>
              </a:spcBef>
              <a:spcAft>
                <a:spcPts val="0"/>
              </a:spcAft>
              <a:buSzPts val="2000"/>
              <a:buChar char=" "/>
            </a:pPr>
            <a:r>
              <a:rPr lang="es-CO" cap="none">
                <a:latin typeface="Teko"/>
                <a:ea typeface="Teko"/>
                <a:cs typeface="Teko"/>
                <a:sym typeface="Teko"/>
              </a:rPr>
              <a:t>Si usamos </a:t>
            </a:r>
            <a:r>
              <a:rPr lang="es-CO" cap="none"/>
              <a:t>INSERT</a:t>
            </a:r>
            <a:r>
              <a:rPr lang="es-CO" cap="none">
                <a:latin typeface="Teko"/>
                <a:ea typeface="Teko"/>
                <a:cs typeface="Teko"/>
                <a:sym typeface="Teko"/>
              </a:rPr>
              <a:t> solo usaremos new, ya que su naturaleza es únicamente de insertar nuevos valores a las columnas. </a:t>
            </a:r>
            <a:endParaRPr/>
          </a:p>
          <a:p>
            <a:pPr indent="-91440" lvl="0" marL="91440" rtl="0" algn="l">
              <a:lnSpc>
                <a:spcPct val="90000"/>
              </a:lnSpc>
              <a:spcBef>
                <a:spcPts val="1400"/>
              </a:spcBef>
              <a:spcAft>
                <a:spcPts val="0"/>
              </a:spcAft>
              <a:buSzPts val="2000"/>
              <a:buChar char=" "/>
            </a:pPr>
            <a:r>
              <a:rPr lang="es-CO" cap="none">
                <a:latin typeface="Teko"/>
                <a:ea typeface="Teko"/>
                <a:cs typeface="Teko"/>
                <a:sym typeface="Teko"/>
              </a:rPr>
              <a:t>Si usamos </a:t>
            </a:r>
            <a:r>
              <a:rPr lang="es-CO" cap="none"/>
              <a:t>DELETE</a:t>
            </a:r>
            <a:r>
              <a:rPr lang="es-CO" cap="none">
                <a:latin typeface="Teko"/>
                <a:ea typeface="Teko"/>
                <a:cs typeface="Teko"/>
                <a:sym typeface="Teko"/>
              </a:rPr>
              <a:t> usaremos old debido a que borraremos valores que existen con anterioridad.</a:t>
            </a:r>
            <a:endParaRPr/>
          </a:p>
          <a:p>
            <a:pPr indent="0" lvl="0" marL="91440" rtl="0" algn="l">
              <a:lnSpc>
                <a:spcPct val="90000"/>
              </a:lnSpc>
              <a:spcBef>
                <a:spcPts val="1400"/>
              </a:spcBef>
              <a:spcAft>
                <a:spcPts val="0"/>
              </a:spcAft>
              <a:buSzPts val="2000"/>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9"/>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Pasos en mysql workbench</a:t>
            </a:r>
            <a:endParaRPr/>
          </a:p>
        </p:txBody>
      </p:sp>
      <p:sp>
        <p:nvSpPr>
          <p:cNvPr id="140" name="Google Shape;140;p19"/>
          <p:cNvSpPr txBox="1"/>
          <p:nvPr/>
        </p:nvSpPr>
        <p:spPr>
          <a:xfrm>
            <a:off x="1296537" y="2115403"/>
            <a:ext cx="1937982" cy="2862322"/>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Calibri"/>
                <a:ea typeface="Calibri"/>
                <a:cs typeface="Calibri"/>
                <a:sym typeface="Calibri"/>
              </a:rPr>
              <a:t>Abrir la base de datos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Calibri"/>
                <a:ea typeface="Calibri"/>
                <a:cs typeface="Calibri"/>
                <a:sym typeface="Calibri"/>
              </a:rPr>
              <a:t>Desplegar las opciones</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dk1"/>
              </a:buClr>
              <a:buSzPts val="1800"/>
              <a:buFont typeface="Calibri"/>
              <a:buAutoNum type="arabicPeriod"/>
            </a:pPr>
            <a:r>
              <a:rPr b="0" i="0" lang="es-CO" sz="1800" u="none" cap="none" strike="noStrike">
                <a:solidFill>
                  <a:schemeClr val="dk1"/>
                </a:solidFill>
                <a:latin typeface="Calibri"/>
                <a:ea typeface="Calibri"/>
                <a:cs typeface="Calibri"/>
                <a:sym typeface="Calibri"/>
              </a:rPr>
              <a:t>dar clic derecho en la opción Functions, Elegir créate function</a:t>
            </a:r>
            <a:endParaRPr b="0" i="0" sz="1800" u="none" cap="none" strike="noStrike">
              <a:solidFill>
                <a:schemeClr val="dk1"/>
              </a:solidFill>
              <a:latin typeface="Calibri"/>
              <a:ea typeface="Calibri"/>
              <a:cs typeface="Calibri"/>
              <a:sym typeface="Calibri"/>
            </a:endParaRPr>
          </a:p>
        </p:txBody>
      </p:sp>
      <p:pic>
        <p:nvPicPr>
          <p:cNvPr id="141" name="Google Shape;141;p19"/>
          <p:cNvPicPr preferRelativeResize="0"/>
          <p:nvPr/>
        </p:nvPicPr>
        <p:blipFill rotWithShape="1">
          <a:blip r:embed="rId3">
            <a:alphaModFix/>
          </a:blip>
          <a:srcRect b="58172" l="0" r="74300" t="0"/>
          <a:stretch/>
        </p:blipFill>
        <p:spPr>
          <a:xfrm>
            <a:off x="4762927" y="1837764"/>
            <a:ext cx="3971640" cy="3634349"/>
          </a:xfrm>
          <a:prstGeom prst="rect">
            <a:avLst/>
          </a:prstGeom>
          <a:noFill/>
          <a:ln>
            <a:noFill/>
          </a:ln>
        </p:spPr>
      </p:pic>
      <p:pic>
        <p:nvPicPr>
          <p:cNvPr id="142" name="Google Shape;142;p19"/>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4"/>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000"/>
              <a:buFont typeface="Calibri"/>
              <a:buNone/>
            </a:pPr>
            <a:r>
              <a:rPr lang="es-CO" sz="4000"/>
              <a:t>consideraciones</a:t>
            </a:r>
            <a:endParaRPr/>
          </a:p>
        </p:txBody>
      </p:sp>
      <p:sp>
        <p:nvSpPr>
          <p:cNvPr id="527" name="Google Shape;527;p64"/>
          <p:cNvSpPr txBox="1"/>
          <p:nvPr>
            <p:ph idx="1" type="body"/>
          </p:nvPr>
        </p:nvSpPr>
        <p:spPr>
          <a:xfrm>
            <a:off x="685800" y="2063396"/>
            <a:ext cx="4077269" cy="1539613"/>
          </a:xfrm>
          <a:prstGeom prst="rect">
            <a:avLst/>
          </a:prstGeom>
          <a:noFill/>
          <a:ln>
            <a:noFill/>
          </a:ln>
        </p:spPr>
        <p:txBody>
          <a:bodyPr anchorCtr="0" anchor="t" bIns="45700" lIns="0" spcFirstLastPara="1" rIns="0" wrap="square" tIns="45700">
            <a:noAutofit/>
          </a:bodyPr>
          <a:lstStyle/>
          <a:p>
            <a:pPr indent="-91440" lvl="0" marL="91440" rtl="0" algn="just">
              <a:lnSpc>
                <a:spcPct val="90000"/>
              </a:lnSpc>
              <a:spcBef>
                <a:spcPts val="0"/>
              </a:spcBef>
              <a:spcAft>
                <a:spcPts val="0"/>
              </a:spcAft>
              <a:buSzPts val="1800"/>
              <a:buChar char=" "/>
            </a:pPr>
            <a:r>
              <a:rPr lang="es-CO" sz="1800">
                <a:latin typeface="Teko"/>
                <a:ea typeface="Teko"/>
                <a:cs typeface="Teko"/>
                <a:sym typeface="Teko"/>
              </a:rPr>
              <a:t>Para trabajar claramente con los desencadenadores es necesario considerar las siguientes operaciones que serán de mucha utilidad.</a:t>
            </a:r>
            <a:endParaRPr/>
          </a:p>
          <a:p>
            <a:pPr indent="-457200" lvl="0" marL="457200" rtl="0" algn="just">
              <a:lnSpc>
                <a:spcPct val="90000"/>
              </a:lnSpc>
              <a:spcBef>
                <a:spcPts val="1400"/>
              </a:spcBef>
              <a:spcAft>
                <a:spcPts val="0"/>
              </a:spcAft>
              <a:buSzPts val="1800"/>
              <a:buAutoNum type="arabicPeriod"/>
            </a:pPr>
            <a:r>
              <a:rPr b="1" lang="es-CO" sz="1800">
                <a:latin typeface="Teko"/>
                <a:ea typeface="Teko"/>
                <a:cs typeface="Teko"/>
                <a:sym typeface="Teko"/>
              </a:rPr>
              <a:t>Borrar un triguer: </a:t>
            </a:r>
            <a:endParaRPr/>
          </a:p>
          <a:p>
            <a:pPr indent="-457200" lvl="0" marL="457200" rtl="0" algn="just">
              <a:lnSpc>
                <a:spcPct val="90000"/>
              </a:lnSpc>
              <a:spcBef>
                <a:spcPts val="1400"/>
              </a:spcBef>
              <a:spcAft>
                <a:spcPts val="0"/>
              </a:spcAft>
              <a:buSzPts val="1800"/>
              <a:buAutoNum type="arabicPeriod"/>
            </a:pPr>
            <a:r>
              <a:rPr b="1" lang="es-CO" sz="1800">
                <a:latin typeface="Teko"/>
                <a:ea typeface="Teko"/>
                <a:cs typeface="Teko"/>
                <a:sym typeface="Teko"/>
              </a:rPr>
              <a:t>ver un trigger</a:t>
            </a:r>
            <a:endParaRPr b="1" sz="1800">
              <a:latin typeface="Teko"/>
              <a:ea typeface="Teko"/>
              <a:cs typeface="Teko"/>
              <a:sym typeface="Teko"/>
            </a:endParaRPr>
          </a:p>
          <a:p>
            <a:pPr indent="-457200" lvl="0" marL="457200" rtl="0" algn="just">
              <a:lnSpc>
                <a:spcPct val="90000"/>
              </a:lnSpc>
              <a:spcBef>
                <a:spcPts val="1400"/>
              </a:spcBef>
              <a:spcAft>
                <a:spcPts val="0"/>
              </a:spcAft>
              <a:buSzPts val="1800"/>
              <a:buAutoNum type="arabicPeriod"/>
            </a:pPr>
            <a:r>
              <a:rPr b="1" lang="es-CO" sz="1800">
                <a:latin typeface="Teko"/>
                <a:ea typeface="Teko"/>
                <a:cs typeface="Teko"/>
                <a:sym typeface="Teko"/>
              </a:rPr>
              <a:t>Mostrar errores</a:t>
            </a:r>
            <a:endParaRPr/>
          </a:p>
          <a:p>
            <a:pPr indent="-342900" lvl="0" marL="457200" rtl="0" algn="just">
              <a:lnSpc>
                <a:spcPct val="90000"/>
              </a:lnSpc>
              <a:spcBef>
                <a:spcPts val="1400"/>
              </a:spcBef>
              <a:spcAft>
                <a:spcPts val="0"/>
              </a:spcAft>
              <a:buSzPts val="1800"/>
              <a:buNone/>
            </a:pPr>
            <a:r>
              <a:t/>
            </a:r>
            <a:endParaRPr b="1" sz="1800">
              <a:latin typeface="Teko"/>
              <a:ea typeface="Teko"/>
              <a:cs typeface="Teko"/>
              <a:sym typeface="Teko"/>
            </a:endParaRPr>
          </a:p>
          <a:p>
            <a:pPr indent="-342900" lvl="0" marL="457200" rtl="0" algn="just">
              <a:lnSpc>
                <a:spcPct val="90000"/>
              </a:lnSpc>
              <a:spcBef>
                <a:spcPts val="1400"/>
              </a:spcBef>
              <a:spcAft>
                <a:spcPts val="0"/>
              </a:spcAft>
              <a:buSzPts val="1800"/>
              <a:buNone/>
            </a:pPr>
            <a:r>
              <a:t/>
            </a:r>
            <a:endParaRPr b="1" sz="1800">
              <a:latin typeface="Teko"/>
              <a:ea typeface="Teko"/>
              <a:cs typeface="Teko"/>
              <a:sym typeface="Teko"/>
            </a:endParaRPr>
          </a:p>
          <a:p>
            <a:pPr indent="-342900" lvl="0" marL="457200" rtl="0" algn="just">
              <a:lnSpc>
                <a:spcPct val="90000"/>
              </a:lnSpc>
              <a:spcBef>
                <a:spcPts val="1400"/>
              </a:spcBef>
              <a:spcAft>
                <a:spcPts val="0"/>
              </a:spcAft>
              <a:buSzPts val="1800"/>
              <a:buNone/>
            </a:pPr>
            <a:r>
              <a:t/>
            </a:r>
            <a:endParaRPr sz="1800">
              <a:latin typeface="Teko"/>
              <a:ea typeface="Teko"/>
              <a:cs typeface="Teko"/>
              <a:sym typeface="Teko"/>
            </a:endParaRPr>
          </a:p>
        </p:txBody>
      </p:sp>
      <p:sp>
        <p:nvSpPr>
          <p:cNvPr id="528" name="Google Shape;528;p64"/>
          <p:cNvSpPr txBox="1"/>
          <p:nvPr/>
        </p:nvSpPr>
        <p:spPr>
          <a:xfrm>
            <a:off x="6322704" y="3189364"/>
            <a:ext cx="3469219"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use nombre_bd;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DROP TRIGGER IF EXISTS nombre_del_trigger;</a:t>
            </a:r>
            <a:endParaRPr b="0" i="0" sz="1800" u="none" cap="none" strike="noStrike">
              <a:solidFill>
                <a:schemeClr val="dk1"/>
              </a:solidFill>
              <a:latin typeface="Teko"/>
              <a:ea typeface="Teko"/>
              <a:cs typeface="Teko"/>
              <a:sym typeface="Teko"/>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529" name="Google Shape;529;p64"/>
          <p:cNvSpPr txBox="1"/>
          <p:nvPr/>
        </p:nvSpPr>
        <p:spPr>
          <a:xfrm>
            <a:off x="6322703" y="3969610"/>
            <a:ext cx="240482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SHOW TRIGGERS from nom_bd;</a:t>
            </a:r>
            <a:endParaRPr b="0" i="0" sz="1400" u="none" cap="none" strike="noStrike">
              <a:solidFill>
                <a:srgbClr val="000000"/>
              </a:solidFill>
              <a:latin typeface="Arial"/>
              <a:ea typeface="Arial"/>
              <a:cs typeface="Arial"/>
              <a:sym typeface="Arial"/>
            </a:endParaRPr>
          </a:p>
        </p:txBody>
      </p:sp>
      <p:sp>
        <p:nvSpPr>
          <p:cNvPr id="530" name="Google Shape;530;p64"/>
          <p:cNvSpPr txBox="1"/>
          <p:nvPr/>
        </p:nvSpPr>
        <p:spPr>
          <a:xfrm>
            <a:off x="6322703" y="4523608"/>
            <a:ext cx="12779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SHOW ERRORS</a:t>
            </a:r>
            <a:r>
              <a:rPr b="0" i="0" lang="es-CO" sz="1800" u="none" cap="none" strike="noStrike">
                <a:solidFill>
                  <a:schemeClr val="dk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sp>
        <p:nvSpPr>
          <p:cNvPr id="531" name="Google Shape;531;p64"/>
          <p:cNvSpPr/>
          <p:nvPr/>
        </p:nvSpPr>
        <p:spPr>
          <a:xfrm>
            <a:off x="4763069" y="3313676"/>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2" name="Google Shape;532;p64"/>
          <p:cNvSpPr/>
          <p:nvPr/>
        </p:nvSpPr>
        <p:spPr>
          <a:xfrm>
            <a:off x="4763068" y="3938891"/>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3" name="Google Shape;533;p64"/>
          <p:cNvSpPr/>
          <p:nvPr/>
        </p:nvSpPr>
        <p:spPr>
          <a:xfrm>
            <a:off x="4763068" y="4519114"/>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534" name="Google Shape;534;p64"/>
          <p:cNvPicPr preferRelativeResize="0"/>
          <p:nvPr/>
        </p:nvPicPr>
        <p:blipFill rotWithShape="1">
          <a:blip r:embed="rId3">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65"/>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Pasos para crear triggers</a:t>
            </a:r>
            <a:endParaRPr/>
          </a:p>
        </p:txBody>
      </p:sp>
      <p:sp>
        <p:nvSpPr>
          <p:cNvPr id="540" name="Google Shape;540;p65"/>
          <p:cNvSpPr txBox="1"/>
          <p:nvPr>
            <p:ph idx="1" type="body"/>
          </p:nvPr>
        </p:nvSpPr>
        <p:spPr>
          <a:xfrm>
            <a:off x="685800" y="2063396"/>
            <a:ext cx="3629025" cy="3311189"/>
          </a:xfrm>
          <a:prstGeom prst="rect">
            <a:avLst/>
          </a:prstGeom>
          <a:noFill/>
          <a:ln>
            <a:noFill/>
          </a:ln>
        </p:spPr>
        <p:txBody>
          <a:bodyPr anchorCtr="0" anchor="t" bIns="45700" lIns="0" spcFirstLastPara="1" rIns="0" wrap="square" tIns="45700">
            <a:normAutofit fontScale="85000" lnSpcReduction="20000"/>
          </a:bodyPr>
          <a:lstStyle/>
          <a:p>
            <a:pPr indent="-457200" lvl="0" marL="457200" rtl="0" algn="l">
              <a:lnSpc>
                <a:spcPct val="90000"/>
              </a:lnSpc>
              <a:spcBef>
                <a:spcPts val="0"/>
              </a:spcBef>
              <a:spcAft>
                <a:spcPts val="0"/>
              </a:spcAft>
              <a:buSzPct val="100000"/>
              <a:buFont typeface="Calibri"/>
              <a:buAutoNum type="arabicPeriod"/>
            </a:pPr>
            <a:r>
              <a:rPr lang="es-CO" sz="1600">
                <a:latin typeface="Teko"/>
                <a:ea typeface="Teko"/>
                <a:cs typeface="Teko"/>
                <a:sym typeface="Teko"/>
              </a:rPr>
              <a:t>Activar la base de datos con doble clic en el nombre de la misma</a:t>
            </a:r>
            <a:endParaRPr/>
          </a:p>
          <a:p>
            <a:pPr indent="-457200" lvl="0" marL="457200" rtl="0" algn="l">
              <a:lnSpc>
                <a:spcPct val="90000"/>
              </a:lnSpc>
              <a:spcBef>
                <a:spcPts val="1400"/>
              </a:spcBef>
              <a:spcAft>
                <a:spcPts val="0"/>
              </a:spcAft>
              <a:buSzPct val="100000"/>
              <a:buFont typeface="Calibri"/>
              <a:buAutoNum type="arabicPeriod"/>
            </a:pPr>
            <a:r>
              <a:rPr lang="es-CO" sz="1600">
                <a:latin typeface="Teko"/>
                <a:ea typeface="Teko"/>
                <a:cs typeface="Teko"/>
                <a:sym typeface="Teko"/>
              </a:rPr>
              <a:t>Ubicar la tabla donde se acitivaran los desencadenadores</a:t>
            </a:r>
            <a:endParaRPr/>
          </a:p>
          <a:p>
            <a:pPr indent="-457200" lvl="0" marL="457200" rtl="0" algn="l">
              <a:lnSpc>
                <a:spcPct val="90000"/>
              </a:lnSpc>
              <a:spcBef>
                <a:spcPts val="1400"/>
              </a:spcBef>
              <a:spcAft>
                <a:spcPts val="0"/>
              </a:spcAft>
              <a:buSzPct val="100000"/>
              <a:buFont typeface="Calibri"/>
              <a:buAutoNum type="arabicPeriod"/>
            </a:pPr>
            <a:r>
              <a:rPr lang="es-CO" sz="1600">
                <a:latin typeface="Teko"/>
                <a:ea typeface="Teko"/>
                <a:cs typeface="Teko"/>
                <a:sym typeface="Teko"/>
              </a:rPr>
              <a:t>En la mayoría de casos es conveniente crear una tabla auxiliar de recuperación de datos </a:t>
            </a:r>
            <a:endParaRPr/>
          </a:p>
          <a:p>
            <a:pPr indent="-457200" lvl="0" marL="457200" rtl="0" algn="l">
              <a:lnSpc>
                <a:spcPct val="90000"/>
              </a:lnSpc>
              <a:spcBef>
                <a:spcPts val="1400"/>
              </a:spcBef>
              <a:spcAft>
                <a:spcPts val="0"/>
              </a:spcAft>
              <a:buSzPct val="100000"/>
              <a:buFont typeface="Calibri"/>
              <a:buAutoNum type="arabicPeriod"/>
            </a:pPr>
            <a:r>
              <a:rPr lang="es-CO" sz="1600">
                <a:latin typeface="Teko"/>
                <a:ea typeface="Teko"/>
                <a:cs typeface="Teko"/>
                <a:sym typeface="Teko"/>
              </a:rPr>
              <a:t>En el campo de trabajo </a:t>
            </a:r>
            <a:r>
              <a:rPr b="1" lang="es-CO" sz="1600">
                <a:latin typeface="Teko"/>
                <a:ea typeface="Teko"/>
                <a:cs typeface="Teko"/>
                <a:sym typeface="Teko"/>
              </a:rPr>
              <a:t>query1 </a:t>
            </a:r>
            <a:r>
              <a:rPr lang="es-CO" sz="1600">
                <a:latin typeface="Teko"/>
                <a:ea typeface="Teko"/>
                <a:cs typeface="Teko"/>
                <a:sym typeface="Teko"/>
              </a:rPr>
              <a:t>escribir  la sintaxis del trigger</a:t>
            </a:r>
            <a:endParaRPr sz="1600">
              <a:latin typeface="Teko"/>
              <a:ea typeface="Teko"/>
              <a:cs typeface="Teko"/>
              <a:sym typeface="Teko"/>
            </a:endParaRPr>
          </a:p>
          <a:p>
            <a:pPr indent="-457200" lvl="0" marL="457200" rtl="0" algn="l">
              <a:lnSpc>
                <a:spcPct val="90000"/>
              </a:lnSpc>
              <a:spcBef>
                <a:spcPts val="1400"/>
              </a:spcBef>
              <a:spcAft>
                <a:spcPts val="0"/>
              </a:spcAft>
              <a:buSzPct val="100000"/>
              <a:buFont typeface="Calibri"/>
              <a:buAutoNum type="arabicPeriod"/>
            </a:pPr>
            <a:r>
              <a:rPr lang="es-CO" sz="1600">
                <a:latin typeface="Teko"/>
                <a:ea typeface="Teko"/>
                <a:cs typeface="Teko"/>
                <a:sym typeface="Teko"/>
              </a:rPr>
              <a:t> ejecutar en el rayo y actualizar en el navegador,</a:t>
            </a:r>
            <a:endParaRPr/>
          </a:p>
          <a:p>
            <a:pPr indent="-457200" lvl="0" marL="457200" rtl="0" algn="l">
              <a:lnSpc>
                <a:spcPct val="90000"/>
              </a:lnSpc>
              <a:spcBef>
                <a:spcPts val="1400"/>
              </a:spcBef>
              <a:spcAft>
                <a:spcPts val="0"/>
              </a:spcAft>
              <a:buSzPct val="100000"/>
              <a:buFont typeface="Calibri"/>
              <a:buAutoNum type="arabicPeriod"/>
            </a:pPr>
            <a:r>
              <a:rPr b="1" lang="es-CO" sz="1600">
                <a:latin typeface="Teko"/>
                <a:ea typeface="Teko"/>
                <a:cs typeface="Teko"/>
                <a:sym typeface="Teko"/>
              </a:rPr>
              <a:t>Guardar el desencadenador</a:t>
            </a:r>
            <a:endParaRPr/>
          </a:p>
          <a:p>
            <a:pPr indent="0" lvl="0" marL="0" rtl="0" algn="l">
              <a:lnSpc>
                <a:spcPct val="90000"/>
              </a:lnSpc>
              <a:spcBef>
                <a:spcPts val="1400"/>
              </a:spcBef>
              <a:spcAft>
                <a:spcPts val="0"/>
              </a:spcAft>
              <a:buSzPct val="100000"/>
              <a:buNone/>
            </a:pPr>
            <a:r>
              <a:rPr b="1" lang="es-CO" sz="1600">
                <a:latin typeface="Teko"/>
                <a:ea typeface="Teko"/>
                <a:cs typeface="Teko"/>
                <a:sym typeface="Teko"/>
              </a:rPr>
              <a:t>Nota. En la elaboración de triggers es recomendable crear una tabla auxiliar donde quedaran  los datos modificados o eliminados. </a:t>
            </a:r>
            <a:endParaRPr/>
          </a:p>
        </p:txBody>
      </p:sp>
      <p:pic>
        <p:nvPicPr>
          <p:cNvPr id="541" name="Google Shape;541;p65"/>
          <p:cNvPicPr preferRelativeResize="0"/>
          <p:nvPr/>
        </p:nvPicPr>
        <p:blipFill rotWithShape="1">
          <a:blip r:embed="rId3">
            <a:alphaModFix/>
          </a:blip>
          <a:srcRect b="30269" l="0" r="25732" t="21969"/>
          <a:stretch/>
        </p:blipFill>
        <p:spPr>
          <a:xfrm>
            <a:off x="4853333" y="1843940"/>
            <a:ext cx="6543675" cy="279994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6"/>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insert (escuela)</a:t>
            </a:r>
            <a:endParaRPr/>
          </a:p>
        </p:txBody>
      </p:sp>
      <p:sp>
        <p:nvSpPr>
          <p:cNvPr id="547" name="Google Shape;547;p66"/>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Crear un trigger que muestre en una tabla auxiliar los nuevos datos registrados y fecha y hora del sistema , asociado en la tabla alumno y debe insertarse el dato despues de ejecutarse en la tabla alumno.</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Creamos la tabla donde se almacenara los datos, tabla auxiliar </a:t>
            </a:r>
            <a:r>
              <a:rPr b="1" lang="es-CO">
                <a:latin typeface="Teko"/>
                <a:ea typeface="Teko"/>
                <a:cs typeface="Teko"/>
                <a:sym typeface="Teko"/>
              </a:rPr>
              <a:t>REG_ALUMNO, </a:t>
            </a:r>
            <a:r>
              <a:rPr lang="es-CO">
                <a:latin typeface="Teko"/>
                <a:ea typeface="Teko"/>
                <a:cs typeface="Teko"/>
                <a:sym typeface="Teko"/>
              </a:rPr>
              <a:t>ACTUALIZAR PANEL DE NAVEGACION</a:t>
            </a:r>
            <a:endParaRPr b="1">
              <a:latin typeface="Teko"/>
              <a:ea typeface="Teko"/>
              <a:cs typeface="Teko"/>
              <a:sym typeface="Teko"/>
            </a:endParaRPr>
          </a:p>
          <a:p>
            <a:pPr indent="-91440" lvl="0" marL="91440" rtl="0" algn="l">
              <a:lnSpc>
                <a:spcPct val="90000"/>
              </a:lnSpc>
              <a:spcBef>
                <a:spcPts val="1400"/>
              </a:spcBef>
              <a:spcAft>
                <a:spcPts val="0"/>
              </a:spcAft>
              <a:buSzPts val="2000"/>
              <a:buChar char=" "/>
            </a:pPr>
            <a:r>
              <a:rPr b="1" lang="es-CO">
                <a:latin typeface="Teko"/>
                <a:ea typeface="Teko"/>
                <a:cs typeface="Teko"/>
                <a:sym typeface="Teko"/>
              </a:rPr>
              <a:t>CREAMOS EL TRIGGER</a:t>
            </a:r>
            <a:endParaRPr/>
          </a:p>
        </p:txBody>
      </p:sp>
      <p:sp>
        <p:nvSpPr>
          <p:cNvPr id="548" name="Google Shape;548;p66"/>
          <p:cNvSpPr/>
          <p:nvPr/>
        </p:nvSpPr>
        <p:spPr>
          <a:xfrm>
            <a:off x="2529840" y="5005253"/>
            <a:ext cx="184731"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Roboto"/>
              <a:ea typeface="Roboto"/>
              <a:cs typeface="Roboto"/>
              <a:sym typeface="Roboto"/>
            </a:endParaRPr>
          </a:p>
        </p:txBody>
      </p:sp>
      <p:pic>
        <p:nvPicPr>
          <p:cNvPr id="549" name="Google Shape;549;p66"/>
          <p:cNvPicPr preferRelativeResize="0"/>
          <p:nvPr/>
        </p:nvPicPr>
        <p:blipFill rotWithShape="1">
          <a:blip r:embed="rId3">
            <a:alphaModFix/>
          </a:blip>
          <a:srcRect b="68019" l="25464" r="47742" t="19797"/>
          <a:stretch/>
        </p:blipFill>
        <p:spPr>
          <a:xfrm>
            <a:off x="5774514" y="1843940"/>
            <a:ext cx="3959846" cy="1633015"/>
          </a:xfrm>
          <a:prstGeom prst="rect">
            <a:avLst/>
          </a:prstGeom>
          <a:noFill/>
          <a:ln>
            <a:noFill/>
          </a:ln>
        </p:spPr>
      </p:pic>
      <p:pic>
        <p:nvPicPr>
          <p:cNvPr id="550" name="Google Shape;550;p66"/>
          <p:cNvPicPr preferRelativeResize="0"/>
          <p:nvPr/>
        </p:nvPicPr>
        <p:blipFill rotWithShape="1">
          <a:blip r:embed="rId4">
            <a:alphaModFix/>
          </a:blip>
          <a:srcRect b="58203" l="25438" r="40960" t="19727"/>
          <a:stretch/>
        </p:blipFill>
        <p:spPr>
          <a:xfrm>
            <a:off x="5774514" y="3618526"/>
            <a:ext cx="4455336" cy="1975515"/>
          </a:xfrm>
          <a:prstGeom prst="rect">
            <a:avLst/>
          </a:prstGeom>
          <a:noFill/>
          <a:ln>
            <a:noFill/>
          </a:ln>
        </p:spPr>
      </p:pic>
      <p:pic>
        <p:nvPicPr>
          <p:cNvPr id="551" name="Google Shape;551;p66"/>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7"/>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557" name="Google Shape;557;p67"/>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Insertar un nuevo registro en la tabla alumno</a:t>
            </a:r>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Ejecutar el trgguer </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Verificar la tabla auxiliar </a:t>
            </a:r>
            <a:r>
              <a:rPr b="1" lang="es-CO">
                <a:latin typeface="Teko"/>
                <a:ea typeface="Teko"/>
                <a:cs typeface="Teko"/>
                <a:sym typeface="Teko"/>
              </a:rPr>
              <a:t>reg_alumno</a:t>
            </a:r>
            <a:endParaRPr b="1">
              <a:latin typeface="Teko"/>
              <a:ea typeface="Teko"/>
              <a:cs typeface="Teko"/>
              <a:sym typeface="Teko"/>
            </a:endParaRPr>
          </a:p>
        </p:txBody>
      </p:sp>
      <p:pic>
        <p:nvPicPr>
          <p:cNvPr id="558" name="Google Shape;558;p67"/>
          <p:cNvPicPr preferRelativeResize="0"/>
          <p:nvPr/>
        </p:nvPicPr>
        <p:blipFill rotWithShape="1">
          <a:blip r:embed="rId3">
            <a:alphaModFix/>
          </a:blip>
          <a:srcRect b="33941" l="22134" r="56408" t="62826"/>
          <a:stretch/>
        </p:blipFill>
        <p:spPr>
          <a:xfrm>
            <a:off x="984986" y="2643591"/>
            <a:ext cx="6644539" cy="556810"/>
          </a:xfrm>
          <a:prstGeom prst="rect">
            <a:avLst/>
          </a:prstGeom>
          <a:noFill/>
          <a:ln>
            <a:noFill/>
          </a:ln>
        </p:spPr>
      </p:pic>
      <p:pic>
        <p:nvPicPr>
          <p:cNvPr id="559" name="Google Shape;559;p67"/>
          <p:cNvPicPr preferRelativeResize="0"/>
          <p:nvPr/>
        </p:nvPicPr>
        <p:blipFill rotWithShape="1">
          <a:blip r:embed="rId4">
            <a:alphaModFix/>
          </a:blip>
          <a:srcRect b="43554" l="21046" r="53905" t="40430"/>
          <a:stretch/>
        </p:blipFill>
        <p:spPr>
          <a:xfrm>
            <a:off x="5774514" y="3490498"/>
            <a:ext cx="4434011" cy="1593989"/>
          </a:xfrm>
          <a:prstGeom prst="rect">
            <a:avLst/>
          </a:prstGeom>
          <a:noFill/>
          <a:ln>
            <a:noFill/>
          </a:ln>
        </p:spPr>
      </p:pic>
      <p:pic>
        <p:nvPicPr>
          <p:cNvPr id="560" name="Google Shape;560;p67"/>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68"/>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before insert (escuela)</a:t>
            </a:r>
            <a:endParaRPr/>
          </a:p>
        </p:txBody>
      </p:sp>
      <p:sp>
        <p:nvSpPr>
          <p:cNvPr id="566" name="Google Shape;566;p68"/>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Almacenar en una tabla auxiliar el total de las edades de los alumnos, </a:t>
            </a:r>
            <a:r>
              <a:rPr b="1" lang="es-CO">
                <a:latin typeface="Teko"/>
                <a:ea typeface="Teko"/>
                <a:cs typeface="Teko"/>
                <a:sym typeface="Teko"/>
              </a:rPr>
              <a:t>total_alumnos</a:t>
            </a:r>
            <a:endParaRPr b="1">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Creamos el trigger before insert, insertar antes</a:t>
            </a:r>
            <a:endParaRPr/>
          </a:p>
        </p:txBody>
      </p:sp>
      <p:pic>
        <p:nvPicPr>
          <p:cNvPr id="567" name="Google Shape;567;p68"/>
          <p:cNvPicPr preferRelativeResize="0"/>
          <p:nvPr/>
        </p:nvPicPr>
        <p:blipFill rotWithShape="1">
          <a:blip r:embed="rId3">
            <a:alphaModFix/>
          </a:blip>
          <a:srcRect b="76201" l="24861" r="47721" t="19356"/>
          <a:stretch/>
        </p:blipFill>
        <p:spPr>
          <a:xfrm>
            <a:off x="586855" y="3718990"/>
            <a:ext cx="5964071" cy="543327"/>
          </a:xfrm>
          <a:prstGeom prst="rect">
            <a:avLst/>
          </a:prstGeom>
          <a:noFill/>
          <a:ln>
            <a:noFill/>
          </a:ln>
        </p:spPr>
      </p:pic>
      <p:pic>
        <p:nvPicPr>
          <p:cNvPr id="568" name="Google Shape;568;p68"/>
          <p:cNvPicPr preferRelativeResize="0"/>
          <p:nvPr/>
        </p:nvPicPr>
        <p:blipFill rotWithShape="1">
          <a:blip r:embed="rId4">
            <a:alphaModFix/>
          </a:blip>
          <a:srcRect b="32880" l="25491" r="43041" t="18797"/>
          <a:stretch/>
        </p:blipFill>
        <p:spPr>
          <a:xfrm>
            <a:off x="6913728" y="2121943"/>
            <a:ext cx="4691417" cy="405025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9"/>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before update (tienda) </a:t>
            </a:r>
            <a:endParaRPr/>
          </a:p>
        </p:txBody>
      </p:sp>
      <p:sp>
        <p:nvSpPr>
          <p:cNvPr id="574" name="Google Shape;574;p69"/>
          <p:cNvSpPr txBox="1"/>
          <p:nvPr>
            <p:ph idx="1" type="body"/>
          </p:nvPr>
        </p:nvSpPr>
        <p:spPr>
          <a:xfrm>
            <a:off x="603881" y="1843940"/>
            <a:ext cx="3272051" cy="3311189"/>
          </a:xfrm>
          <a:prstGeom prst="rect">
            <a:avLst/>
          </a:prstGeom>
          <a:noFill/>
          <a:ln>
            <a:noFill/>
          </a:ln>
        </p:spPr>
        <p:txBody>
          <a:bodyPr anchorCtr="0" anchor="t" bIns="45700" lIns="0" spcFirstLastPara="1" rIns="0" wrap="square" tIns="45700">
            <a:normAutofit fontScale="92500" lnSpcReduction="10000"/>
          </a:bodyPr>
          <a:lstStyle/>
          <a:p>
            <a:pPr indent="-117475" lvl="0" marL="91440" rtl="0" algn="l">
              <a:lnSpc>
                <a:spcPct val="90000"/>
              </a:lnSpc>
              <a:spcBef>
                <a:spcPts val="0"/>
              </a:spcBef>
              <a:spcAft>
                <a:spcPts val="0"/>
              </a:spcAft>
              <a:buSzPct val="100000"/>
              <a:buChar char=" "/>
            </a:pPr>
            <a:r>
              <a:rPr lang="es-CO">
                <a:latin typeface="Teko"/>
                <a:ea typeface="Teko"/>
                <a:cs typeface="Teko"/>
                <a:sym typeface="Teko"/>
              </a:rPr>
              <a:t>Actualizar la tabla ventas con los siguientes datos.</a:t>
            </a:r>
            <a:endParaRPr/>
          </a:p>
          <a:p>
            <a:pPr indent="-140970" lvl="0" marL="91440" rtl="0" algn="just">
              <a:lnSpc>
                <a:spcPct val="90000"/>
              </a:lnSpc>
              <a:spcBef>
                <a:spcPts val="1400"/>
              </a:spcBef>
              <a:spcAft>
                <a:spcPts val="0"/>
              </a:spcAft>
              <a:buSzPct val="100000"/>
              <a:buChar char=" "/>
            </a:pPr>
            <a:r>
              <a:rPr lang="es-CO" sz="2400" cap="none">
                <a:solidFill>
                  <a:srgbClr val="000000"/>
                </a:solidFill>
                <a:latin typeface="Teko"/>
                <a:ea typeface="Teko"/>
                <a:cs typeface="Teko"/>
                <a:sym typeface="Teko"/>
              </a:rPr>
              <a:t>SI ACTUALIZA EL VALOR EN LA COLUMNA CANTIDAD A UN NUEVO VALOR QUE ES 3 VECES MAYOR QUE EL VALOR ACTUAL, EL DISPARADOR GENERA UN ERROR Y DETIENE LA ACTUALIZACIÓN</a:t>
            </a:r>
            <a:r>
              <a:rPr lang="es-CO" sz="2400" cap="none">
                <a:latin typeface="Teko"/>
                <a:ea typeface="Teko"/>
                <a:cs typeface="Teko"/>
                <a:sym typeface="Teko"/>
              </a:rPr>
              <a:t> </a:t>
            </a:r>
            <a:endParaRPr/>
          </a:p>
          <a:p>
            <a:pPr indent="-140970" lvl="0" marL="91440" rtl="0" algn="just">
              <a:lnSpc>
                <a:spcPct val="90000"/>
              </a:lnSpc>
              <a:spcBef>
                <a:spcPts val="1400"/>
              </a:spcBef>
              <a:spcAft>
                <a:spcPts val="0"/>
              </a:spcAft>
              <a:buSzPct val="100000"/>
              <a:buChar char=" "/>
            </a:pPr>
            <a:r>
              <a:rPr lang="es-CO" sz="2400" cap="none">
                <a:latin typeface="Teko"/>
                <a:ea typeface="Teko"/>
                <a:cs typeface="Teko"/>
                <a:sym typeface="Teko"/>
              </a:rPr>
              <a:t>GUARDAR EL DISPARADOR CON EL NOMBRE </a:t>
            </a:r>
            <a:r>
              <a:rPr b="1" lang="es-CO" sz="2400" cap="none">
                <a:latin typeface="Teko"/>
                <a:ea typeface="Teko"/>
                <a:cs typeface="Teko"/>
                <a:sym typeface="Teko"/>
              </a:rPr>
              <a:t>VENTAS_BU</a:t>
            </a:r>
            <a:endParaRPr/>
          </a:p>
          <a:p>
            <a:pPr indent="0" lvl="0" marL="91440" rtl="0" algn="l">
              <a:lnSpc>
                <a:spcPct val="90000"/>
              </a:lnSpc>
              <a:spcBef>
                <a:spcPts val="1400"/>
              </a:spcBef>
              <a:spcAft>
                <a:spcPts val="0"/>
              </a:spcAft>
              <a:buSzPct val="100000"/>
              <a:buNone/>
            </a:pPr>
            <a:r>
              <a:t/>
            </a:r>
            <a:endParaRPr>
              <a:latin typeface="Teko"/>
              <a:ea typeface="Teko"/>
              <a:cs typeface="Teko"/>
              <a:sym typeface="Teko"/>
            </a:endParaRPr>
          </a:p>
          <a:p>
            <a:pPr indent="0" lvl="0" marL="91440" rtl="0" algn="l">
              <a:lnSpc>
                <a:spcPct val="90000"/>
              </a:lnSpc>
              <a:spcBef>
                <a:spcPts val="1400"/>
              </a:spcBef>
              <a:spcAft>
                <a:spcPts val="0"/>
              </a:spcAft>
              <a:buSzPct val="100000"/>
              <a:buNone/>
            </a:pPr>
            <a:r>
              <a:t/>
            </a:r>
            <a:endParaRPr>
              <a:latin typeface="Teko"/>
              <a:ea typeface="Teko"/>
              <a:cs typeface="Teko"/>
              <a:sym typeface="Teko"/>
            </a:endParaRPr>
          </a:p>
        </p:txBody>
      </p:sp>
      <p:pic>
        <p:nvPicPr>
          <p:cNvPr id="575" name="Google Shape;575;p69"/>
          <p:cNvPicPr preferRelativeResize="0"/>
          <p:nvPr/>
        </p:nvPicPr>
        <p:blipFill rotWithShape="1">
          <a:blip r:embed="rId3">
            <a:alphaModFix/>
          </a:blip>
          <a:srcRect b="38853" l="20349" r="57622" t="43237"/>
          <a:stretch/>
        </p:blipFill>
        <p:spPr>
          <a:xfrm>
            <a:off x="4899515" y="2004517"/>
            <a:ext cx="4322102" cy="1718125"/>
          </a:xfrm>
          <a:prstGeom prst="rect">
            <a:avLst/>
          </a:prstGeom>
          <a:noFill/>
          <a:ln>
            <a:noFill/>
          </a:ln>
        </p:spPr>
      </p:pic>
      <p:sp>
        <p:nvSpPr>
          <p:cNvPr id="576" name="Google Shape;576;p69"/>
          <p:cNvSpPr/>
          <p:nvPr/>
        </p:nvSpPr>
        <p:spPr>
          <a:xfrm>
            <a:off x="859809" y="2863580"/>
            <a:ext cx="65" cy="276999"/>
          </a:xfrm>
          <a:prstGeom prst="rect">
            <a:avLst/>
          </a:prstGeom>
          <a:solidFill>
            <a:srgbClr val="FFFFFF"/>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chemeClr val="dk1"/>
              </a:buClr>
              <a:buSzPts val="1800"/>
              <a:buFont typeface="Calibri"/>
              <a:buNone/>
            </a:pPr>
            <a:r>
              <a:t/>
            </a:r>
            <a:endParaRPr b="0" i="0" sz="1800" u="none" cap="none" strike="noStrike">
              <a:solidFill>
                <a:schemeClr val="dk1"/>
              </a:solidFill>
              <a:latin typeface="Arial"/>
              <a:ea typeface="Arial"/>
              <a:cs typeface="Arial"/>
              <a:sym typeface="Arial"/>
            </a:endParaRPr>
          </a:p>
        </p:txBody>
      </p:sp>
      <p:pic>
        <p:nvPicPr>
          <p:cNvPr id="577" name="Google Shape;577;p69"/>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70"/>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583" name="Google Shape;583;p70"/>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Insertar un nuevo registro en la tabla alumno</a:t>
            </a:r>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Ejecutar el trgguer </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Verificar la tabla auxiliar </a:t>
            </a:r>
            <a:r>
              <a:rPr b="1" lang="es-CO">
                <a:latin typeface="Teko"/>
                <a:ea typeface="Teko"/>
                <a:cs typeface="Teko"/>
                <a:sym typeface="Teko"/>
              </a:rPr>
              <a:t>TOTAL_ALUMNOS</a:t>
            </a:r>
            <a:endParaRPr/>
          </a:p>
        </p:txBody>
      </p:sp>
      <p:pic>
        <p:nvPicPr>
          <p:cNvPr id="584" name="Google Shape;584;p70"/>
          <p:cNvPicPr preferRelativeResize="0"/>
          <p:nvPr/>
        </p:nvPicPr>
        <p:blipFill rotWithShape="1">
          <a:blip r:embed="rId3">
            <a:alphaModFix/>
          </a:blip>
          <a:srcRect b="37360" l="20560" r="50910" t="59469"/>
          <a:stretch/>
        </p:blipFill>
        <p:spPr>
          <a:xfrm>
            <a:off x="928046" y="2592156"/>
            <a:ext cx="7657438" cy="478590"/>
          </a:xfrm>
          <a:prstGeom prst="rect">
            <a:avLst/>
          </a:prstGeom>
          <a:noFill/>
          <a:ln>
            <a:noFill/>
          </a:ln>
        </p:spPr>
      </p:pic>
      <p:pic>
        <p:nvPicPr>
          <p:cNvPr id="585" name="Google Shape;585;p70"/>
          <p:cNvPicPr preferRelativeResize="0"/>
          <p:nvPr/>
        </p:nvPicPr>
        <p:blipFill rotWithShape="1">
          <a:blip r:embed="rId4">
            <a:alphaModFix/>
          </a:blip>
          <a:srcRect b="46502" l="20560" r="69580" t="43237"/>
          <a:stretch/>
        </p:blipFill>
        <p:spPr>
          <a:xfrm>
            <a:off x="5569796" y="3818962"/>
            <a:ext cx="2277665" cy="1332676"/>
          </a:xfrm>
          <a:prstGeom prst="rect">
            <a:avLst/>
          </a:prstGeom>
          <a:noFill/>
          <a:ln>
            <a:noFill/>
          </a:ln>
        </p:spPr>
      </p:pic>
      <p:pic>
        <p:nvPicPr>
          <p:cNvPr id="586" name="Google Shape;586;p70"/>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71"/>
          <p:cNvSpPr txBox="1"/>
          <p:nvPr>
            <p:ph type="title"/>
          </p:nvPr>
        </p:nvSpPr>
        <p:spPr>
          <a:xfrm>
            <a:off x="685800" y="721875"/>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update (tienda)</a:t>
            </a:r>
            <a:endParaRPr/>
          </a:p>
        </p:txBody>
      </p:sp>
      <p:sp>
        <p:nvSpPr>
          <p:cNvPr id="592" name="Google Shape;592;p71"/>
          <p:cNvSpPr txBox="1"/>
          <p:nvPr>
            <p:ph idx="1" type="body"/>
          </p:nvPr>
        </p:nvSpPr>
        <p:spPr>
          <a:xfrm>
            <a:off x="1436778" y="4473936"/>
            <a:ext cx="3858553" cy="82481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1800"/>
              <a:buChar char=" "/>
            </a:pPr>
            <a:r>
              <a:rPr lang="es-CO" sz="1800">
                <a:latin typeface="Teko"/>
                <a:ea typeface="Teko"/>
                <a:cs typeface="Teko"/>
                <a:sym typeface="Teko"/>
              </a:rPr>
              <a:t>Crear una base de datos llamada tienda y la tabla ventas e Ingresar datos</a:t>
            </a:r>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p:txBody>
      </p:sp>
      <p:pic>
        <p:nvPicPr>
          <p:cNvPr id="593" name="Google Shape;593;p71"/>
          <p:cNvPicPr preferRelativeResize="0"/>
          <p:nvPr/>
        </p:nvPicPr>
        <p:blipFill rotWithShape="1">
          <a:blip r:embed="rId3">
            <a:alphaModFix/>
          </a:blip>
          <a:srcRect b="48400" l="25490" r="52199" t="23055"/>
          <a:stretch/>
        </p:blipFill>
        <p:spPr>
          <a:xfrm>
            <a:off x="1436778" y="1839286"/>
            <a:ext cx="3696486" cy="2658729"/>
          </a:xfrm>
          <a:prstGeom prst="rect">
            <a:avLst/>
          </a:prstGeom>
          <a:noFill/>
          <a:ln>
            <a:noFill/>
          </a:ln>
        </p:spPr>
      </p:pic>
      <p:pic>
        <p:nvPicPr>
          <p:cNvPr id="594" name="Google Shape;594;p71"/>
          <p:cNvPicPr preferRelativeResize="0"/>
          <p:nvPr/>
        </p:nvPicPr>
        <p:blipFill rotWithShape="1">
          <a:blip r:embed="rId4">
            <a:alphaModFix/>
          </a:blip>
          <a:srcRect b="59748" l="24861" r="40735" t="19917"/>
          <a:stretch/>
        </p:blipFill>
        <p:spPr>
          <a:xfrm>
            <a:off x="5884241" y="1839286"/>
            <a:ext cx="4655943" cy="2549547"/>
          </a:xfrm>
          <a:prstGeom prst="rect">
            <a:avLst/>
          </a:prstGeom>
          <a:noFill/>
          <a:ln>
            <a:noFill/>
          </a:ln>
        </p:spPr>
      </p:pic>
      <p:sp>
        <p:nvSpPr>
          <p:cNvPr id="595" name="Google Shape;595;p71"/>
          <p:cNvSpPr/>
          <p:nvPr/>
        </p:nvSpPr>
        <p:spPr>
          <a:xfrm>
            <a:off x="5884241" y="4473936"/>
            <a:ext cx="2908168"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Crear una tabla </a:t>
            </a:r>
            <a:r>
              <a:rPr b="1" i="0" lang="es-CO" sz="1800" u="none" cap="none" strike="noStrike">
                <a:solidFill>
                  <a:schemeClr val="dk1"/>
                </a:solidFill>
                <a:latin typeface="Teko"/>
                <a:ea typeface="Teko"/>
                <a:cs typeface="Teko"/>
                <a:sym typeface="Teko"/>
              </a:rPr>
              <a:t>cambios_en_ventas</a:t>
            </a:r>
            <a:endParaRPr b="1" i="0" sz="1800" u="none" cap="none" strike="noStrike">
              <a:solidFill>
                <a:schemeClr val="dk1"/>
              </a:solidFill>
              <a:latin typeface="Teko"/>
              <a:ea typeface="Teko"/>
              <a:cs typeface="Teko"/>
              <a:sym typeface="Teko"/>
            </a:endParaRPr>
          </a:p>
        </p:txBody>
      </p:sp>
      <p:pic>
        <p:nvPicPr>
          <p:cNvPr id="596" name="Google Shape;596;p71"/>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72"/>
          <p:cNvSpPr txBox="1"/>
          <p:nvPr>
            <p:ph type="title"/>
          </p:nvPr>
        </p:nvSpPr>
        <p:spPr>
          <a:xfrm>
            <a:off x="685800" y="721875"/>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update (tienda)</a:t>
            </a:r>
            <a:endParaRPr/>
          </a:p>
        </p:txBody>
      </p:sp>
      <p:pic>
        <p:nvPicPr>
          <p:cNvPr id="602" name="Google Shape;602;p72"/>
          <p:cNvPicPr preferRelativeResize="0"/>
          <p:nvPr/>
        </p:nvPicPr>
        <p:blipFill rotWithShape="1">
          <a:blip r:embed="rId3">
            <a:alphaModFix/>
          </a:blip>
          <a:srcRect b="53217" l="25385" r="28777" t="19729"/>
          <a:stretch/>
        </p:blipFill>
        <p:spPr>
          <a:xfrm>
            <a:off x="1837680" y="2418024"/>
            <a:ext cx="7647514" cy="2781773"/>
          </a:xfrm>
          <a:prstGeom prst="rect">
            <a:avLst/>
          </a:prstGeom>
          <a:noFill/>
          <a:ln>
            <a:noFill/>
          </a:ln>
        </p:spPr>
      </p:pic>
      <p:sp>
        <p:nvSpPr>
          <p:cNvPr id="603" name="Google Shape;603;p72"/>
          <p:cNvSpPr/>
          <p:nvPr/>
        </p:nvSpPr>
        <p:spPr>
          <a:xfrm>
            <a:off x="871401" y="1880015"/>
            <a:ext cx="2299027" cy="36933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Teko"/>
                <a:ea typeface="Teko"/>
                <a:cs typeface="Teko"/>
                <a:sym typeface="Teko"/>
              </a:rPr>
              <a:t>Crear el trigger</a:t>
            </a:r>
            <a:r>
              <a:rPr b="1" i="0" lang="es-CO" sz="1800" u="none" cap="none" strike="noStrike">
                <a:solidFill>
                  <a:schemeClr val="dk1"/>
                </a:solidFill>
                <a:latin typeface="Teko"/>
                <a:ea typeface="Teko"/>
                <a:cs typeface="Teko"/>
                <a:sym typeface="Teko"/>
              </a:rPr>
              <a:t> VENTAS_AU</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73"/>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609" name="Google Shape;609;p73"/>
          <p:cNvSpPr txBox="1"/>
          <p:nvPr>
            <p:ph idx="1" type="body"/>
          </p:nvPr>
        </p:nvSpPr>
        <p:spPr>
          <a:xfrm>
            <a:off x="685800" y="2063396"/>
            <a:ext cx="5088714" cy="19899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MODIFICAR </a:t>
            </a:r>
            <a:r>
              <a:rPr lang="es-CO"/>
              <a:t> la cantidad de la fila con id 1 a 350</a:t>
            </a:r>
            <a:r>
              <a:rPr lang="es-CO">
                <a:latin typeface="Teko"/>
                <a:ea typeface="Teko"/>
                <a:cs typeface="Teko"/>
                <a:sym typeface="Teko"/>
              </a:rPr>
              <a:t> , ejecutar y actualizar los registros</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Ejecutar el trgguer </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Verificar la tabla auxiliar </a:t>
            </a:r>
            <a:r>
              <a:rPr b="1" lang="es-CO">
                <a:latin typeface="Teko"/>
                <a:ea typeface="Teko"/>
                <a:cs typeface="Teko"/>
                <a:sym typeface="Teko"/>
              </a:rPr>
              <a:t>cambios_en_ventas</a:t>
            </a:r>
            <a:endParaRPr b="1">
              <a:latin typeface="Teko"/>
              <a:ea typeface="Teko"/>
              <a:cs typeface="Teko"/>
              <a:sym typeface="Teko"/>
            </a:endParaRPr>
          </a:p>
        </p:txBody>
      </p:sp>
      <p:sp>
        <p:nvSpPr>
          <p:cNvPr id="610" name="Google Shape;610;p73"/>
          <p:cNvSpPr txBox="1"/>
          <p:nvPr/>
        </p:nvSpPr>
        <p:spPr>
          <a:xfrm>
            <a:off x="6632812" y="1951630"/>
            <a:ext cx="195617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UPDATE ventas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SET cantidad = 350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WHERE id = 1;</a:t>
            </a:r>
            <a:endParaRPr b="0" i="0" sz="1800" u="none" cap="none" strike="noStrike">
              <a:solidFill>
                <a:schemeClr val="dk1"/>
              </a:solidFill>
              <a:latin typeface="Calibri"/>
              <a:ea typeface="Calibri"/>
              <a:cs typeface="Calibri"/>
              <a:sym typeface="Calibri"/>
            </a:endParaRPr>
          </a:p>
        </p:txBody>
      </p:sp>
      <p:sp>
        <p:nvSpPr>
          <p:cNvPr id="611" name="Google Shape;611;p73"/>
          <p:cNvSpPr/>
          <p:nvPr/>
        </p:nvSpPr>
        <p:spPr>
          <a:xfrm>
            <a:off x="5540991" y="2063396"/>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12" name="Google Shape;612;p73"/>
          <p:cNvPicPr preferRelativeResize="0"/>
          <p:nvPr/>
        </p:nvPicPr>
        <p:blipFill rotWithShape="1">
          <a:blip r:embed="rId3">
            <a:alphaModFix/>
          </a:blip>
          <a:srcRect b="42209" l="21504" r="42201" t="47341"/>
          <a:stretch/>
        </p:blipFill>
        <p:spPr>
          <a:xfrm>
            <a:off x="1214651" y="4053385"/>
            <a:ext cx="8179394" cy="1323833"/>
          </a:xfrm>
          <a:prstGeom prst="rect">
            <a:avLst/>
          </a:prstGeom>
          <a:noFill/>
          <a:ln>
            <a:noFill/>
          </a:ln>
        </p:spPr>
      </p:pic>
      <p:pic>
        <p:nvPicPr>
          <p:cNvPr id="613" name="Google Shape;613;p73"/>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0"/>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Pasos en mysql workbench</a:t>
            </a:r>
            <a:endParaRPr/>
          </a:p>
        </p:txBody>
      </p:sp>
      <p:pic>
        <p:nvPicPr>
          <p:cNvPr id="148" name="Google Shape;148;p20"/>
          <p:cNvPicPr preferRelativeResize="0"/>
          <p:nvPr/>
        </p:nvPicPr>
        <p:blipFill rotWithShape="1">
          <a:blip r:embed="rId3">
            <a:alphaModFix/>
          </a:blip>
          <a:srcRect b="42983" l="21190" r="16531" t="12452"/>
          <a:stretch/>
        </p:blipFill>
        <p:spPr>
          <a:xfrm>
            <a:off x="2132972" y="1954300"/>
            <a:ext cx="9525628" cy="3832138"/>
          </a:xfrm>
          <a:prstGeom prst="rect">
            <a:avLst/>
          </a:prstGeom>
          <a:noFill/>
          <a:ln>
            <a:noFill/>
          </a:ln>
        </p:spPr>
      </p:pic>
      <p:cxnSp>
        <p:nvCxnSpPr>
          <p:cNvPr id="149" name="Google Shape;149;p20"/>
          <p:cNvCxnSpPr/>
          <p:nvPr/>
        </p:nvCxnSpPr>
        <p:spPr>
          <a:xfrm flipH="1" rot="10800000">
            <a:off x="7341989" y="2915528"/>
            <a:ext cx="1130499" cy="212956"/>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50" name="Google Shape;150;p20"/>
          <p:cNvSpPr txBox="1"/>
          <p:nvPr/>
        </p:nvSpPr>
        <p:spPr>
          <a:xfrm>
            <a:off x="8472488" y="2557463"/>
            <a:ext cx="255711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Parámetros de la función</a:t>
            </a:r>
            <a:endParaRPr b="0" i="0" sz="1400" u="none" cap="none" strike="noStrike">
              <a:solidFill>
                <a:srgbClr val="000000"/>
              </a:solidFill>
              <a:latin typeface="Arial"/>
              <a:ea typeface="Arial"/>
              <a:cs typeface="Arial"/>
              <a:sym typeface="Arial"/>
            </a:endParaRPr>
          </a:p>
        </p:txBody>
      </p:sp>
      <p:cxnSp>
        <p:nvCxnSpPr>
          <p:cNvPr id="151" name="Google Shape;151;p20"/>
          <p:cNvCxnSpPr/>
          <p:nvPr/>
        </p:nvCxnSpPr>
        <p:spPr>
          <a:xfrm>
            <a:off x="6390084" y="3245018"/>
            <a:ext cx="2300287" cy="642938"/>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52" name="Google Shape;152;p20"/>
          <p:cNvSpPr txBox="1"/>
          <p:nvPr/>
        </p:nvSpPr>
        <p:spPr>
          <a:xfrm>
            <a:off x="8472488" y="3786188"/>
            <a:ext cx="219002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Nombre de la función</a:t>
            </a:r>
            <a:endParaRPr b="0" i="0" sz="1400" u="none" cap="none" strike="noStrike">
              <a:solidFill>
                <a:srgbClr val="000000"/>
              </a:solidFill>
              <a:latin typeface="Arial"/>
              <a:ea typeface="Arial"/>
              <a:cs typeface="Arial"/>
              <a:sym typeface="Arial"/>
            </a:endParaRPr>
          </a:p>
        </p:txBody>
      </p:sp>
      <p:cxnSp>
        <p:nvCxnSpPr>
          <p:cNvPr id="153" name="Google Shape;153;p20"/>
          <p:cNvCxnSpPr/>
          <p:nvPr/>
        </p:nvCxnSpPr>
        <p:spPr>
          <a:xfrm flipH="1">
            <a:off x="2213058" y="3484987"/>
            <a:ext cx="2301792" cy="129857"/>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54" name="Google Shape;154;p20"/>
          <p:cNvSpPr txBox="1"/>
          <p:nvPr/>
        </p:nvSpPr>
        <p:spPr>
          <a:xfrm>
            <a:off x="266274" y="3601522"/>
            <a:ext cx="19896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Inicio de la función</a:t>
            </a:r>
            <a:endParaRPr b="0" i="0" sz="1400" u="none" cap="none" strike="noStrike">
              <a:solidFill>
                <a:srgbClr val="000000"/>
              </a:solidFill>
              <a:latin typeface="Arial"/>
              <a:ea typeface="Arial"/>
              <a:cs typeface="Arial"/>
              <a:sym typeface="Arial"/>
            </a:endParaRPr>
          </a:p>
        </p:txBody>
      </p:sp>
      <p:sp>
        <p:nvSpPr>
          <p:cNvPr id="155" name="Google Shape;155;p20"/>
          <p:cNvSpPr txBox="1"/>
          <p:nvPr/>
        </p:nvSpPr>
        <p:spPr>
          <a:xfrm>
            <a:off x="266274" y="4483898"/>
            <a:ext cx="329769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Valor que retorna la función , que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Puede ser una consulta</a:t>
            </a:r>
            <a:endParaRPr b="0" i="0" sz="1400" u="none" cap="none" strike="noStrike">
              <a:solidFill>
                <a:srgbClr val="000000"/>
              </a:solidFill>
              <a:latin typeface="Arial"/>
              <a:ea typeface="Arial"/>
              <a:cs typeface="Arial"/>
              <a:sym typeface="Arial"/>
            </a:endParaRPr>
          </a:p>
        </p:txBody>
      </p:sp>
      <p:cxnSp>
        <p:nvCxnSpPr>
          <p:cNvPr id="156" name="Google Shape;156;p20"/>
          <p:cNvCxnSpPr/>
          <p:nvPr/>
        </p:nvCxnSpPr>
        <p:spPr>
          <a:xfrm flipH="1">
            <a:off x="3563973" y="3877333"/>
            <a:ext cx="1067996" cy="762890"/>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cxnSp>
        <p:nvCxnSpPr>
          <p:cNvPr id="157" name="Google Shape;157;p20"/>
          <p:cNvCxnSpPr/>
          <p:nvPr/>
        </p:nvCxnSpPr>
        <p:spPr>
          <a:xfrm>
            <a:off x="8329613" y="4640223"/>
            <a:ext cx="1400175" cy="789027"/>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58" name="Google Shape;158;p20"/>
          <p:cNvSpPr txBox="1"/>
          <p:nvPr/>
        </p:nvSpPr>
        <p:spPr>
          <a:xfrm>
            <a:off x="6266404" y="4283199"/>
            <a:ext cx="220608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Aplicar cambios y guardar la consulta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74"/>
          <p:cNvPicPr preferRelativeResize="0"/>
          <p:nvPr/>
        </p:nvPicPr>
        <p:blipFill rotWithShape="1">
          <a:blip r:embed="rId3">
            <a:alphaModFix/>
          </a:blip>
          <a:srcRect b="39972" l="26224" r="16610" t="16372"/>
          <a:stretch/>
        </p:blipFill>
        <p:spPr>
          <a:xfrm>
            <a:off x="1337447" y="928048"/>
            <a:ext cx="9059137" cy="3889611"/>
          </a:xfrm>
          <a:prstGeom prst="rect">
            <a:avLst/>
          </a:prstGeom>
          <a:noFill/>
          <a:ln>
            <a:noFill/>
          </a:ln>
        </p:spPr>
      </p:pic>
      <p:pic>
        <p:nvPicPr>
          <p:cNvPr id="619" name="Google Shape;619;p74"/>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75"/>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625" name="Google Shape;625;p75"/>
          <p:cNvSpPr txBox="1"/>
          <p:nvPr>
            <p:ph idx="1" type="body"/>
          </p:nvPr>
        </p:nvSpPr>
        <p:spPr>
          <a:xfrm>
            <a:off x="685800" y="2063396"/>
            <a:ext cx="5088714" cy="19899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MODIFICAR </a:t>
            </a:r>
            <a:r>
              <a:rPr lang="es-CO"/>
              <a:t> la cantidad de la fila con id 1 a 500</a:t>
            </a:r>
            <a:r>
              <a:rPr lang="es-CO">
                <a:latin typeface="Teko"/>
                <a:ea typeface="Teko"/>
                <a:cs typeface="Teko"/>
                <a:sym typeface="Teko"/>
              </a:rPr>
              <a:t> , ejecutar y actualizar los registros</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El  trgguer se ejecuta antes y muestra el mensaje de error </a:t>
            </a:r>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Verificar el error con la consulta: </a:t>
            </a:r>
            <a:r>
              <a:rPr b="1" lang="es-CO">
                <a:latin typeface="Teko"/>
                <a:ea typeface="Teko"/>
                <a:cs typeface="Teko"/>
                <a:sym typeface="Teko"/>
              </a:rPr>
              <a:t>show errors;</a:t>
            </a:r>
            <a:endParaRPr/>
          </a:p>
        </p:txBody>
      </p:sp>
      <p:sp>
        <p:nvSpPr>
          <p:cNvPr id="626" name="Google Shape;626;p75"/>
          <p:cNvSpPr txBox="1"/>
          <p:nvPr/>
        </p:nvSpPr>
        <p:spPr>
          <a:xfrm>
            <a:off x="6632812" y="1951630"/>
            <a:ext cx="195778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UPDATE ventas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SET cantidad = 500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WHERE id = 1;</a:t>
            </a:r>
            <a:endParaRPr b="0" i="0" sz="1800" u="none" cap="none" strike="noStrike">
              <a:solidFill>
                <a:schemeClr val="dk1"/>
              </a:solidFill>
              <a:latin typeface="Calibri"/>
              <a:ea typeface="Calibri"/>
              <a:cs typeface="Calibri"/>
              <a:sym typeface="Calibri"/>
            </a:endParaRPr>
          </a:p>
        </p:txBody>
      </p:sp>
      <p:sp>
        <p:nvSpPr>
          <p:cNvPr id="627" name="Google Shape;627;p75"/>
          <p:cNvSpPr/>
          <p:nvPr/>
        </p:nvSpPr>
        <p:spPr>
          <a:xfrm>
            <a:off x="5732063" y="2063396"/>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8" name="Google Shape;628;p75"/>
          <p:cNvSpPr/>
          <p:nvPr/>
        </p:nvSpPr>
        <p:spPr>
          <a:xfrm>
            <a:off x="5732062" y="3551002"/>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29" name="Google Shape;629;p75"/>
          <p:cNvPicPr preferRelativeResize="0"/>
          <p:nvPr/>
        </p:nvPicPr>
        <p:blipFill rotWithShape="1">
          <a:blip r:embed="rId3">
            <a:alphaModFix/>
          </a:blip>
          <a:srcRect b="45009" l="20665" r="41141" t="44087"/>
          <a:stretch/>
        </p:blipFill>
        <p:spPr>
          <a:xfrm>
            <a:off x="6346211" y="3400425"/>
            <a:ext cx="5390864" cy="980506"/>
          </a:xfrm>
          <a:prstGeom prst="rect">
            <a:avLst/>
          </a:prstGeom>
          <a:noFill/>
          <a:ln>
            <a:noFill/>
          </a:ln>
        </p:spPr>
      </p:pic>
      <p:pic>
        <p:nvPicPr>
          <p:cNvPr id="630" name="Google Shape;630;p75"/>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76"/>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before delete (tienda)</a:t>
            </a:r>
            <a:endParaRPr/>
          </a:p>
        </p:txBody>
      </p:sp>
      <p:sp>
        <p:nvSpPr>
          <p:cNvPr id="636" name="Google Shape;636;p76"/>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Crear un tabla donde se guardara las ventas eliminadas, llamada </a:t>
            </a:r>
            <a:r>
              <a:rPr b="1" lang="es-CO">
                <a:latin typeface="Teko"/>
                <a:ea typeface="Teko"/>
                <a:cs typeface="Teko"/>
                <a:sym typeface="Teko"/>
              </a:rPr>
              <a:t>archivos_ventas</a:t>
            </a:r>
            <a:endParaRPr b="1">
              <a:latin typeface="Teko"/>
              <a:ea typeface="Teko"/>
              <a:cs typeface="Teko"/>
              <a:sym typeface="Teko"/>
            </a:endParaRPr>
          </a:p>
        </p:txBody>
      </p:sp>
      <p:pic>
        <p:nvPicPr>
          <p:cNvPr id="637" name="Google Shape;637;p76"/>
          <p:cNvPicPr preferRelativeResize="0"/>
          <p:nvPr/>
        </p:nvPicPr>
        <p:blipFill rotWithShape="1">
          <a:blip r:embed="rId3">
            <a:alphaModFix/>
          </a:blip>
          <a:srcRect b="56950" l="25804" r="51958" t="16184"/>
          <a:stretch/>
        </p:blipFill>
        <p:spPr>
          <a:xfrm>
            <a:off x="914400" y="2925789"/>
            <a:ext cx="4231918" cy="2448796"/>
          </a:xfrm>
          <a:prstGeom prst="rect">
            <a:avLst/>
          </a:prstGeom>
          <a:noFill/>
          <a:ln>
            <a:noFill/>
          </a:ln>
        </p:spPr>
      </p:pic>
      <p:pic>
        <p:nvPicPr>
          <p:cNvPr id="638" name="Google Shape;638;p76"/>
          <p:cNvPicPr preferRelativeResize="0"/>
          <p:nvPr/>
        </p:nvPicPr>
        <p:blipFill rotWithShape="1">
          <a:blip r:embed="rId4">
            <a:alphaModFix/>
          </a:blip>
          <a:srcRect b="55830" l="25386" r="41258" t="15812"/>
          <a:stretch/>
        </p:blipFill>
        <p:spPr>
          <a:xfrm>
            <a:off x="5584568" y="2700892"/>
            <a:ext cx="5593649" cy="2673693"/>
          </a:xfrm>
          <a:prstGeom prst="rect">
            <a:avLst/>
          </a:prstGeom>
          <a:noFill/>
          <a:ln>
            <a:noFill/>
          </a:ln>
        </p:spPr>
      </p:pic>
      <p:sp>
        <p:nvSpPr>
          <p:cNvPr id="639" name="Google Shape;639;p76"/>
          <p:cNvSpPr txBox="1"/>
          <p:nvPr/>
        </p:nvSpPr>
        <p:spPr>
          <a:xfrm>
            <a:off x="5584568" y="2182089"/>
            <a:ext cx="3631122"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Teko"/>
                <a:ea typeface="Teko"/>
                <a:cs typeface="Teko"/>
                <a:sym typeface="Teko"/>
              </a:rPr>
              <a:t>CREAR EL TRIGGER Y LLAMARLO VENTAS_BD</a:t>
            </a:r>
            <a:endParaRPr b="0" i="0" sz="1400" u="none" cap="none" strike="noStrike">
              <a:solidFill>
                <a:srgbClr val="000000"/>
              </a:solidFill>
              <a:latin typeface="Arial"/>
              <a:ea typeface="Arial"/>
              <a:cs typeface="Arial"/>
              <a:sym typeface="Arial"/>
            </a:endParaRPr>
          </a:p>
        </p:txBody>
      </p:sp>
      <p:pic>
        <p:nvPicPr>
          <p:cNvPr id="640" name="Google Shape;640;p76"/>
          <p:cNvPicPr preferRelativeResize="0"/>
          <p:nvPr/>
        </p:nvPicPr>
        <p:blipFill rotWithShape="1">
          <a:blip r:embed="rId5">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77"/>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646" name="Google Shape;646;p77"/>
          <p:cNvSpPr txBox="1"/>
          <p:nvPr>
            <p:ph idx="1" type="body"/>
          </p:nvPr>
        </p:nvSpPr>
        <p:spPr>
          <a:xfrm>
            <a:off x="685800" y="2063396"/>
            <a:ext cx="5088714" cy="315004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Verificar datos insertados</a:t>
            </a:r>
            <a:endParaRPr/>
          </a:p>
          <a:p>
            <a:pPr indent="0" lvl="0" marL="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CREAR LA SIGUIENTE CONSULTA PARA ELIMINAR UNA FILA DE LA TABLA VENTAS</a:t>
            </a:r>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Ejecutar el trigger y verificar la tabla archivos_ventas</a:t>
            </a:r>
            <a:endParaRPr>
              <a:latin typeface="Teko"/>
              <a:ea typeface="Teko"/>
              <a:cs typeface="Teko"/>
              <a:sym typeface="Teko"/>
            </a:endParaRPr>
          </a:p>
          <a:p>
            <a:pPr indent="0" lvl="0" marL="0" rtl="0" algn="l">
              <a:lnSpc>
                <a:spcPct val="90000"/>
              </a:lnSpc>
              <a:spcBef>
                <a:spcPts val="1400"/>
              </a:spcBef>
              <a:spcAft>
                <a:spcPts val="0"/>
              </a:spcAft>
              <a:buSzPts val="2000"/>
              <a:buNone/>
            </a:pPr>
            <a:r>
              <a:t/>
            </a:r>
            <a:endParaRPr b="1">
              <a:latin typeface="Teko"/>
              <a:ea typeface="Teko"/>
              <a:cs typeface="Teko"/>
              <a:sym typeface="Teko"/>
            </a:endParaRPr>
          </a:p>
        </p:txBody>
      </p:sp>
      <p:sp>
        <p:nvSpPr>
          <p:cNvPr id="647" name="Google Shape;647;p77"/>
          <p:cNvSpPr txBox="1"/>
          <p:nvPr/>
        </p:nvSpPr>
        <p:spPr>
          <a:xfrm>
            <a:off x="6550926" y="2992089"/>
            <a:ext cx="20170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DELETE FROM ventas</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WHERE id = 3;</a:t>
            </a:r>
            <a:endParaRPr b="0" i="0" sz="1800" u="none" cap="none" strike="noStrike">
              <a:solidFill>
                <a:schemeClr val="dk1"/>
              </a:solidFill>
              <a:latin typeface="Calibri"/>
              <a:ea typeface="Calibri"/>
              <a:cs typeface="Calibri"/>
              <a:sym typeface="Calibri"/>
            </a:endParaRPr>
          </a:p>
        </p:txBody>
      </p:sp>
      <p:sp>
        <p:nvSpPr>
          <p:cNvPr id="648" name="Google Shape;648;p77"/>
          <p:cNvSpPr/>
          <p:nvPr/>
        </p:nvSpPr>
        <p:spPr>
          <a:xfrm>
            <a:off x="5577167" y="3119117"/>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9" name="Google Shape;649;p77"/>
          <p:cNvSpPr/>
          <p:nvPr/>
        </p:nvSpPr>
        <p:spPr>
          <a:xfrm>
            <a:off x="5600522" y="4367929"/>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50" name="Google Shape;650;p77"/>
          <p:cNvPicPr preferRelativeResize="0"/>
          <p:nvPr/>
        </p:nvPicPr>
        <p:blipFill rotWithShape="1">
          <a:blip r:embed="rId3">
            <a:alphaModFix/>
          </a:blip>
          <a:srcRect b="38853" l="20349" r="57622" t="43237"/>
          <a:stretch/>
        </p:blipFill>
        <p:spPr>
          <a:xfrm>
            <a:off x="6214671" y="986088"/>
            <a:ext cx="4322102" cy="1718125"/>
          </a:xfrm>
          <a:prstGeom prst="rect">
            <a:avLst/>
          </a:prstGeom>
          <a:noFill/>
          <a:ln>
            <a:noFill/>
          </a:ln>
        </p:spPr>
      </p:pic>
      <p:pic>
        <p:nvPicPr>
          <p:cNvPr id="651" name="Google Shape;651;p77"/>
          <p:cNvPicPr preferRelativeResize="0"/>
          <p:nvPr/>
        </p:nvPicPr>
        <p:blipFill rotWithShape="1">
          <a:blip r:embed="rId4">
            <a:alphaModFix/>
          </a:blip>
          <a:srcRect b="45009" l="20770" r="48601" t="43237"/>
          <a:stretch/>
        </p:blipFill>
        <p:spPr>
          <a:xfrm>
            <a:off x="6331175" y="4304575"/>
            <a:ext cx="5244281" cy="1131473"/>
          </a:xfrm>
          <a:prstGeom prst="rect">
            <a:avLst/>
          </a:prstGeom>
          <a:noFill/>
          <a:ln>
            <a:noFill/>
          </a:ln>
        </p:spPr>
      </p:pic>
      <p:sp>
        <p:nvSpPr>
          <p:cNvPr id="652" name="Google Shape;652;p77"/>
          <p:cNvSpPr/>
          <p:nvPr/>
        </p:nvSpPr>
        <p:spPr>
          <a:xfrm>
            <a:off x="5602033" y="1903352"/>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78"/>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delete (empresa)</a:t>
            </a:r>
            <a:endParaRPr/>
          </a:p>
        </p:txBody>
      </p:sp>
      <p:sp>
        <p:nvSpPr>
          <p:cNvPr id="658" name="Google Shape;658;p78"/>
          <p:cNvSpPr txBox="1"/>
          <p:nvPr>
            <p:ph idx="1" type="body"/>
          </p:nvPr>
        </p:nvSpPr>
        <p:spPr>
          <a:xfrm>
            <a:off x="729169" y="2189760"/>
            <a:ext cx="4432110" cy="3311189"/>
          </a:xfrm>
          <a:prstGeom prst="rect">
            <a:avLst/>
          </a:prstGeom>
          <a:noFill/>
          <a:ln>
            <a:noFill/>
          </a:ln>
        </p:spPr>
        <p:txBody>
          <a:bodyPr anchorCtr="0" anchor="t" bIns="45700" lIns="0" spcFirstLastPara="1" rIns="0" wrap="square" tIns="45700">
            <a:normAutofit/>
          </a:bodyPr>
          <a:lstStyle/>
          <a:p>
            <a:pPr indent="-91440" lvl="0" marL="91440" rtl="0" algn="just">
              <a:lnSpc>
                <a:spcPct val="90000"/>
              </a:lnSpc>
              <a:spcBef>
                <a:spcPts val="0"/>
              </a:spcBef>
              <a:spcAft>
                <a:spcPts val="0"/>
              </a:spcAft>
              <a:buSzPts val="2000"/>
              <a:buChar char=" "/>
            </a:pPr>
            <a:r>
              <a:rPr lang="es-CO">
                <a:latin typeface="Teko"/>
                <a:ea typeface="Teko"/>
                <a:cs typeface="Teko"/>
                <a:sym typeface="Teko"/>
              </a:rPr>
              <a:t>Crear una base de datos llamada </a:t>
            </a:r>
            <a:r>
              <a:rPr b="1" lang="es-CO">
                <a:latin typeface="Teko"/>
                <a:ea typeface="Teko"/>
                <a:cs typeface="Teko"/>
                <a:sym typeface="Teko"/>
              </a:rPr>
              <a:t>empresa</a:t>
            </a:r>
            <a:r>
              <a:rPr lang="es-CO">
                <a:latin typeface="Teko"/>
                <a:ea typeface="Teko"/>
                <a:cs typeface="Teko"/>
                <a:sym typeface="Teko"/>
              </a:rPr>
              <a:t>, con una tabla </a:t>
            </a:r>
            <a:r>
              <a:rPr b="1" lang="es-CO">
                <a:latin typeface="Teko"/>
                <a:ea typeface="Teko"/>
                <a:cs typeface="Teko"/>
                <a:sym typeface="Teko"/>
              </a:rPr>
              <a:t>salarios</a:t>
            </a:r>
            <a:endParaRPr/>
          </a:p>
          <a:p>
            <a:pPr indent="0" lvl="0" marL="91440" rtl="0" algn="just">
              <a:lnSpc>
                <a:spcPct val="90000"/>
              </a:lnSpc>
              <a:spcBef>
                <a:spcPts val="1400"/>
              </a:spcBef>
              <a:spcAft>
                <a:spcPts val="0"/>
              </a:spcAft>
              <a:buSzPts val="2000"/>
              <a:buNone/>
            </a:pPr>
            <a:r>
              <a:t/>
            </a:r>
            <a:endParaRPr b="1">
              <a:latin typeface="Teko"/>
              <a:ea typeface="Teko"/>
              <a:cs typeface="Teko"/>
              <a:sym typeface="Teko"/>
            </a:endParaRPr>
          </a:p>
          <a:p>
            <a:pPr indent="0" lvl="0" marL="91440" rtl="0" algn="just">
              <a:lnSpc>
                <a:spcPct val="90000"/>
              </a:lnSpc>
              <a:spcBef>
                <a:spcPts val="1400"/>
              </a:spcBef>
              <a:spcAft>
                <a:spcPts val="0"/>
              </a:spcAft>
              <a:buSzPts val="2000"/>
              <a:buNone/>
            </a:pPr>
            <a:r>
              <a:t/>
            </a:r>
            <a:endParaRPr b="1">
              <a:latin typeface="Teko"/>
              <a:ea typeface="Teko"/>
              <a:cs typeface="Teko"/>
              <a:sym typeface="Teko"/>
            </a:endParaRPr>
          </a:p>
          <a:p>
            <a:pPr indent="0" lvl="0" marL="91440" rtl="0" algn="just">
              <a:lnSpc>
                <a:spcPct val="90000"/>
              </a:lnSpc>
              <a:spcBef>
                <a:spcPts val="1400"/>
              </a:spcBef>
              <a:spcAft>
                <a:spcPts val="0"/>
              </a:spcAft>
              <a:buSzPts val="2000"/>
              <a:buNone/>
            </a:pPr>
            <a:r>
              <a:t/>
            </a:r>
            <a:endParaRPr b="1">
              <a:latin typeface="Teko"/>
              <a:ea typeface="Teko"/>
              <a:cs typeface="Teko"/>
              <a:sym typeface="Teko"/>
            </a:endParaRPr>
          </a:p>
          <a:p>
            <a:pPr indent="-91440" lvl="0" marL="91440" rtl="0" algn="just">
              <a:lnSpc>
                <a:spcPct val="90000"/>
              </a:lnSpc>
              <a:spcBef>
                <a:spcPts val="1400"/>
              </a:spcBef>
              <a:spcAft>
                <a:spcPts val="0"/>
              </a:spcAft>
              <a:buSzPts val="2000"/>
              <a:buChar char=" "/>
            </a:pPr>
            <a:r>
              <a:rPr lang="es-CO">
                <a:latin typeface="Teko"/>
                <a:ea typeface="Teko"/>
                <a:cs typeface="Teko"/>
                <a:sym typeface="Teko"/>
              </a:rPr>
              <a:t>Insertar algunos datos</a:t>
            </a:r>
            <a:endParaRPr/>
          </a:p>
          <a:p>
            <a:pPr indent="0" lvl="0" marL="91440" rtl="0" algn="just">
              <a:lnSpc>
                <a:spcPct val="90000"/>
              </a:lnSpc>
              <a:spcBef>
                <a:spcPts val="1400"/>
              </a:spcBef>
              <a:spcAft>
                <a:spcPts val="0"/>
              </a:spcAft>
              <a:buSzPts val="2000"/>
              <a:buNone/>
            </a:pPr>
            <a:r>
              <a:t/>
            </a:r>
            <a:endParaRPr>
              <a:latin typeface="Teko"/>
              <a:ea typeface="Teko"/>
              <a:cs typeface="Teko"/>
              <a:sym typeface="Teko"/>
            </a:endParaRPr>
          </a:p>
        </p:txBody>
      </p:sp>
      <p:sp>
        <p:nvSpPr>
          <p:cNvPr id="659" name="Google Shape;659;p78"/>
          <p:cNvSpPr/>
          <p:nvPr/>
        </p:nvSpPr>
        <p:spPr>
          <a:xfrm>
            <a:off x="5417668" y="2355861"/>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0" name="Google Shape;660;p78"/>
          <p:cNvSpPr txBox="1"/>
          <p:nvPr/>
        </p:nvSpPr>
        <p:spPr>
          <a:xfrm>
            <a:off x="6495843" y="2189760"/>
            <a:ext cx="345337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DROP TABLE IF EXISTS Salarios; CREATE TABLE Salarios (    num_emp INT PRIMARY KEY,    salario DECIMAL(10,2) NOT NULL DEFAULT 0);</a:t>
            </a:r>
            <a:endParaRPr b="0" i="0" sz="1800" u="none" cap="none" strike="noStrike">
              <a:solidFill>
                <a:schemeClr val="dk1"/>
              </a:solidFill>
              <a:latin typeface="Calibri"/>
              <a:ea typeface="Calibri"/>
              <a:cs typeface="Calibri"/>
              <a:sym typeface="Calibri"/>
            </a:endParaRPr>
          </a:p>
        </p:txBody>
      </p:sp>
      <p:sp>
        <p:nvSpPr>
          <p:cNvPr id="661" name="Google Shape;661;p78"/>
          <p:cNvSpPr/>
          <p:nvPr/>
        </p:nvSpPr>
        <p:spPr>
          <a:xfrm>
            <a:off x="5486873" y="4322461"/>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62" name="Google Shape;662;p78"/>
          <p:cNvPicPr preferRelativeResize="0"/>
          <p:nvPr/>
        </p:nvPicPr>
        <p:blipFill rotWithShape="1">
          <a:blip r:embed="rId3">
            <a:alphaModFix/>
          </a:blip>
          <a:srcRect b="37733" l="20351" r="64439" t="45103"/>
          <a:stretch/>
        </p:blipFill>
        <p:spPr>
          <a:xfrm>
            <a:off x="6495843" y="3694664"/>
            <a:ext cx="2798282" cy="1775462"/>
          </a:xfrm>
          <a:prstGeom prst="rect">
            <a:avLst/>
          </a:prstGeom>
          <a:noFill/>
          <a:ln>
            <a:noFill/>
          </a:ln>
        </p:spPr>
      </p:pic>
      <p:pic>
        <p:nvPicPr>
          <p:cNvPr id="663" name="Google Shape;663;p78"/>
          <p:cNvPicPr preferRelativeResize="0"/>
          <p:nvPr/>
        </p:nvPicPr>
        <p:blipFill rotWithShape="1">
          <a:blip r:embed="rId4">
            <a:alphaModFix/>
          </a:blip>
          <a:srcRect b="19721" l="32654" r="34218" t="23473"/>
          <a:stretch/>
        </p:blipFill>
        <p:spPr>
          <a:xfrm>
            <a:off x="9573918" y="3927880"/>
            <a:ext cx="2109542" cy="2034913"/>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79"/>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delete (tienda)</a:t>
            </a:r>
            <a:endParaRPr/>
          </a:p>
        </p:txBody>
      </p:sp>
      <p:sp>
        <p:nvSpPr>
          <p:cNvPr id="669" name="Google Shape;669;p79"/>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crear una tabla que almacene  el total de salarios de la tabla </a:t>
            </a:r>
            <a:r>
              <a:rPr b="1" lang="es-CO">
                <a:latin typeface="Teko"/>
                <a:ea typeface="Teko"/>
                <a:cs typeface="Teko"/>
                <a:sym typeface="Teko"/>
              </a:rPr>
              <a:t>total_salarios</a:t>
            </a:r>
            <a:endParaRPr b="1">
              <a:latin typeface="Teko"/>
              <a:ea typeface="Teko"/>
              <a:cs typeface="Teko"/>
              <a:sym typeface="Teko"/>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Utilice la función SUM() para obtener el salario total de la tabla </a:t>
            </a:r>
            <a:r>
              <a:rPr b="1" lang="es-CO">
                <a:latin typeface="Teko"/>
                <a:ea typeface="Teko"/>
                <a:cs typeface="Teko"/>
                <a:sym typeface="Teko"/>
              </a:rPr>
              <a:t>salarios</a:t>
            </a:r>
            <a:r>
              <a:rPr lang="es-CO">
                <a:latin typeface="Teko"/>
                <a:ea typeface="Teko"/>
                <a:cs typeface="Teko"/>
                <a:sym typeface="Teko"/>
              </a:rPr>
              <a:t> e insértelo en la </a:t>
            </a:r>
            <a:r>
              <a:rPr b="1" lang="es-CO">
                <a:latin typeface="Teko"/>
                <a:ea typeface="Teko"/>
                <a:cs typeface="Teko"/>
                <a:sym typeface="Teko"/>
              </a:rPr>
              <a:t>totalsalarios; </a:t>
            </a:r>
            <a:r>
              <a:rPr lang="es-CO">
                <a:latin typeface="Teko"/>
                <a:ea typeface="Teko"/>
                <a:cs typeface="Teko"/>
                <a:sym typeface="Teko"/>
              </a:rPr>
              <a:t>luego consulte el dato</a:t>
            </a:r>
            <a:endParaRPr/>
          </a:p>
        </p:txBody>
      </p:sp>
      <p:sp>
        <p:nvSpPr>
          <p:cNvPr id="670" name="Google Shape;670;p79"/>
          <p:cNvSpPr/>
          <p:nvPr/>
        </p:nvSpPr>
        <p:spPr>
          <a:xfrm>
            <a:off x="5774514" y="4132862"/>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1" name="Google Shape;671;p79"/>
          <p:cNvSpPr/>
          <p:nvPr/>
        </p:nvSpPr>
        <p:spPr>
          <a:xfrm>
            <a:off x="5817012" y="2206673"/>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72" name="Google Shape;672;p79"/>
          <p:cNvPicPr preferRelativeResize="0"/>
          <p:nvPr/>
        </p:nvPicPr>
        <p:blipFill rotWithShape="1">
          <a:blip r:embed="rId3">
            <a:alphaModFix/>
          </a:blip>
          <a:srcRect b="64599" l="25070" r="53635" t="15998"/>
          <a:stretch/>
        </p:blipFill>
        <p:spPr>
          <a:xfrm>
            <a:off x="6476723" y="1843940"/>
            <a:ext cx="3513437" cy="1799987"/>
          </a:xfrm>
          <a:prstGeom prst="rect">
            <a:avLst/>
          </a:prstGeom>
          <a:noFill/>
          <a:ln>
            <a:noFill/>
          </a:ln>
        </p:spPr>
      </p:pic>
      <p:sp>
        <p:nvSpPr>
          <p:cNvPr id="673" name="Google Shape;673;p79"/>
          <p:cNvSpPr/>
          <p:nvPr/>
        </p:nvSpPr>
        <p:spPr>
          <a:xfrm>
            <a:off x="6476723" y="3922389"/>
            <a:ext cx="3513437" cy="101566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000"/>
              <a:buFont typeface="Arial"/>
              <a:buNone/>
            </a:pPr>
            <a:r>
              <a:rPr b="0" i="0" lang="es-CO" sz="2000" u="none" cap="none" strike="noStrike">
                <a:solidFill>
                  <a:schemeClr val="dk1"/>
                </a:solidFill>
                <a:latin typeface="Calibri"/>
                <a:ea typeface="Calibri"/>
                <a:cs typeface="Calibri"/>
                <a:sym typeface="Calibri"/>
              </a:rPr>
              <a:t>INSERT INTO total_salarios(total)SELECT SUM(salario) FROM Salarios;</a:t>
            </a:r>
            <a:endParaRPr b="0" i="0" sz="1400" u="none" cap="none" strike="noStrike">
              <a:solidFill>
                <a:srgbClr val="000000"/>
              </a:solidFill>
              <a:latin typeface="Arial"/>
              <a:ea typeface="Arial"/>
              <a:cs typeface="Arial"/>
              <a:sym typeface="Arial"/>
            </a:endParaRPr>
          </a:p>
        </p:txBody>
      </p:sp>
      <p:pic>
        <p:nvPicPr>
          <p:cNvPr id="674" name="Google Shape;674;p79"/>
          <p:cNvPicPr preferRelativeResize="0"/>
          <p:nvPr/>
        </p:nvPicPr>
        <p:blipFill rotWithShape="1">
          <a:blip r:embed="rId4">
            <a:alphaModFix/>
          </a:blip>
          <a:srcRect b="46502" l="19721" r="71884" t="45289"/>
          <a:stretch/>
        </p:blipFill>
        <p:spPr>
          <a:xfrm>
            <a:off x="9595811" y="3963332"/>
            <a:ext cx="1772774" cy="9747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80"/>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After delete (tienda)</a:t>
            </a:r>
            <a:endParaRPr/>
          </a:p>
        </p:txBody>
      </p:sp>
      <p:sp>
        <p:nvSpPr>
          <p:cNvPr id="680" name="Google Shape;680;p80"/>
          <p:cNvSpPr txBox="1"/>
          <p:nvPr>
            <p:ph idx="1" type="body"/>
          </p:nvPr>
        </p:nvSpPr>
        <p:spPr>
          <a:xfrm>
            <a:off x="685800" y="2063396"/>
            <a:ext cx="5088714" cy="331118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Crear El siguiente AFTER DELETE, desencadenante, que actualiza el salario total en la tabla </a:t>
            </a:r>
            <a:r>
              <a:rPr b="1" lang="es-CO">
                <a:latin typeface="Teko"/>
                <a:ea typeface="Teko"/>
                <a:cs typeface="Teko"/>
                <a:sym typeface="Teko"/>
              </a:rPr>
              <a:t>total_salarios</a:t>
            </a:r>
            <a:r>
              <a:rPr lang="es-CO">
                <a:latin typeface="Teko"/>
                <a:ea typeface="Teko"/>
                <a:cs typeface="Teko"/>
                <a:sym typeface="Teko"/>
              </a:rPr>
              <a:t> después de eliminar una fila de la tabla salario.</a:t>
            </a:r>
            <a:endParaRPr/>
          </a:p>
        </p:txBody>
      </p:sp>
      <p:sp>
        <p:nvSpPr>
          <p:cNvPr id="681" name="Google Shape;681;p80"/>
          <p:cNvSpPr/>
          <p:nvPr/>
        </p:nvSpPr>
        <p:spPr>
          <a:xfrm>
            <a:off x="5817012" y="2206673"/>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682" name="Google Shape;682;p80"/>
          <p:cNvPicPr preferRelativeResize="0"/>
          <p:nvPr/>
        </p:nvPicPr>
        <p:blipFill rotWithShape="1">
          <a:blip r:embed="rId3">
            <a:alphaModFix/>
          </a:blip>
          <a:srcRect b="63850" l="25596" r="55419" t="15624"/>
          <a:stretch/>
        </p:blipFill>
        <p:spPr>
          <a:xfrm>
            <a:off x="6473659" y="1843939"/>
            <a:ext cx="3122152" cy="1897441"/>
          </a:xfrm>
          <a:prstGeom prst="rect">
            <a:avLst/>
          </a:prstGeom>
          <a:noFill/>
          <a:ln>
            <a:noFill/>
          </a:ln>
        </p:spPr>
      </p:pic>
      <p:pic>
        <p:nvPicPr>
          <p:cNvPr id="683" name="Google Shape;683;p80"/>
          <p:cNvPicPr preferRelativeResize="0"/>
          <p:nvPr/>
        </p:nvPicPr>
        <p:blipFill rotWithShape="1">
          <a:blip r:embed="rId4">
            <a:alphaModFix/>
          </a:blip>
          <a:srcRect b="19721" l="32654" r="34218" t="23473"/>
          <a:stretch/>
        </p:blipFill>
        <p:spPr>
          <a:xfrm>
            <a:off x="9396658" y="3996604"/>
            <a:ext cx="2109542" cy="2034913"/>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81"/>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Probar </a:t>
            </a:r>
            <a:endParaRPr/>
          </a:p>
        </p:txBody>
      </p:sp>
      <p:sp>
        <p:nvSpPr>
          <p:cNvPr id="689" name="Google Shape;689;p81"/>
          <p:cNvSpPr txBox="1"/>
          <p:nvPr>
            <p:ph idx="1" type="body"/>
          </p:nvPr>
        </p:nvSpPr>
        <p:spPr>
          <a:xfrm>
            <a:off x="685800" y="2063396"/>
            <a:ext cx="5088714" cy="3150049"/>
          </a:xfrm>
          <a:prstGeom prst="rect">
            <a:avLst/>
          </a:prstGeom>
          <a:noFill/>
          <a:ln>
            <a:noFill/>
          </a:ln>
        </p:spPr>
        <p:txBody>
          <a:bodyPr anchorCtr="0" anchor="t" bIns="45700" lIns="0" spcFirstLastPara="1" rIns="0" wrap="square" tIns="45700">
            <a:normAutofit/>
          </a:bodyPr>
          <a:lstStyle/>
          <a:p>
            <a:pPr indent="-91440" lvl="0" marL="91440" rtl="0" algn="l">
              <a:lnSpc>
                <a:spcPct val="90000"/>
              </a:lnSpc>
              <a:spcBef>
                <a:spcPts val="0"/>
              </a:spcBef>
              <a:spcAft>
                <a:spcPts val="0"/>
              </a:spcAft>
              <a:buSzPts val="2000"/>
              <a:buChar char=" "/>
            </a:pPr>
            <a:r>
              <a:rPr lang="es-CO">
                <a:latin typeface="Teko"/>
                <a:ea typeface="Teko"/>
                <a:cs typeface="Teko"/>
                <a:sym typeface="Teko"/>
              </a:rPr>
              <a:t>elimine una fila de la tabla Salarios</a:t>
            </a:r>
            <a:endParaRPr/>
          </a:p>
          <a:p>
            <a:pPr indent="0" lvl="0" marL="91440" rtl="0" algn="l">
              <a:lnSpc>
                <a:spcPct val="90000"/>
              </a:lnSpc>
              <a:spcBef>
                <a:spcPts val="1400"/>
              </a:spcBef>
              <a:spcAft>
                <a:spcPts val="0"/>
              </a:spcAft>
              <a:buSzPts val="2000"/>
              <a:buNone/>
            </a:pPr>
            <a:r>
              <a:t/>
            </a:r>
            <a:endParaRPr>
              <a:latin typeface="Teko"/>
              <a:ea typeface="Teko"/>
              <a:cs typeface="Teko"/>
              <a:sym typeface="Teko"/>
            </a:endParaRPr>
          </a:p>
          <a:p>
            <a:pPr indent="-91440" lvl="0" marL="91440" rtl="0" algn="l">
              <a:lnSpc>
                <a:spcPct val="90000"/>
              </a:lnSpc>
              <a:spcBef>
                <a:spcPts val="1400"/>
              </a:spcBef>
              <a:spcAft>
                <a:spcPts val="0"/>
              </a:spcAft>
              <a:buSzPts val="2000"/>
              <a:buChar char=" "/>
            </a:pPr>
            <a:r>
              <a:rPr lang="es-CO">
                <a:latin typeface="Teko"/>
                <a:ea typeface="Teko"/>
                <a:cs typeface="Teko"/>
                <a:sym typeface="Teko"/>
              </a:rPr>
              <a:t>el trigger  se ejecuta después de eliminar el dato y verificar la tabla total_salarios</a:t>
            </a:r>
            <a:endParaRPr>
              <a:latin typeface="Teko"/>
              <a:ea typeface="Teko"/>
              <a:cs typeface="Teko"/>
              <a:sym typeface="Teko"/>
            </a:endParaRPr>
          </a:p>
          <a:p>
            <a:pPr indent="0" lvl="0" marL="0" rtl="0" algn="l">
              <a:lnSpc>
                <a:spcPct val="90000"/>
              </a:lnSpc>
              <a:spcBef>
                <a:spcPts val="1400"/>
              </a:spcBef>
              <a:spcAft>
                <a:spcPts val="0"/>
              </a:spcAft>
              <a:buSzPts val="2000"/>
              <a:buNone/>
            </a:pPr>
            <a:r>
              <a:t/>
            </a:r>
            <a:endParaRPr b="1">
              <a:latin typeface="Teko"/>
              <a:ea typeface="Teko"/>
              <a:cs typeface="Teko"/>
              <a:sym typeface="Teko"/>
            </a:endParaRPr>
          </a:p>
        </p:txBody>
      </p:sp>
      <p:sp>
        <p:nvSpPr>
          <p:cNvPr id="690" name="Google Shape;690;p81"/>
          <p:cNvSpPr/>
          <p:nvPr/>
        </p:nvSpPr>
        <p:spPr>
          <a:xfrm>
            <a:off x="5577167" y="3119117"/>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81"/>
          <p:cNvSpPr/>
          <p:nvPr/>
        </p:nvSpPr>
        <p:spPr>
          <a:xfrm>
            <a:off x="5602033" y="1903352"/>
            <a:ext cx="614149" cy="502383"/>
          </a:xfrm>
          <a:prstGeom prst="rightArrow">
            <a:avLst>
              <a:gd fmla="val 50000" name="adj1"/>
              <a:gd fmla="val 50000" name="adj2"/>
            </a:avLst>
          </a:prstGeom>
          <a:solidFill>
            <a:schemeClr val="accent1"/>
          </a:solidFill>
          <a:ln cap="flat" cmpd="sng" w="15875">
            <a:solidFill>
              <a:srgbClr val="A65F0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2" name="Google Shape;692;p81"/>
          <p:cNvSpPr/>
          <p:nvPr/>
        </p:nvSpPr>
        <p:spPr>
          <a:xfrm>
            <a:off x="6331175" y="1734693"/>
            <a:ext cx="6096000" cy="646331"/>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DELETE FROM Salarios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WHERE ide_emp= 1002;</a:t>
            </a:r>
            <a:endParaRPr b="0" i="0" sz="1400" u="none" cap="none" strike="noStrike">
              <a:solidFill>
                <a:srgbClr val="000000"/>
              </a:solidFill>
              <a:latin typeface="Arial"/>
              <a:ea typeface="Arial"/>
              <a:cs typeface="Arial"/>
              <a:sym typeface="Arial"/>
            </a:endParaRPr>
          </a:p>
        </p:txBody>
      </p:sp>
      <p:pic>
        <p:nvPicPr>
          <p:cNvPr id="693" name="Google Shape;693;p81"/>
          <p:cNvPicPr preferRelativeResize="0"/>
          <p:nvPr/>
        </p:nvPicPr>
        <p:blipFill rotWithShape="1">
          <a:blip r:embed="rId3">
            <a:alphaModFix/>
          </a:blip>
          <a:srcRect b="51614" l="9126" r="82923" t="41185"/>
          <a:stretch/>
        </p:blipFill>
        <p:spPr>
          <a:xfrm>
            <a:off x="6441743" y="2989275"/>
            <a:ext cx="1730708" cy="881284"/>
          </a:xfrm>
          <a:prstGeom prst="rect">
            <a:avLst/>
          </a:prstGeom>
          <a:noFill/>
          <a:ln>
            <a:noFill/>
          </a:ln>
        </p:spPr>
      </p:pic>
      <p:pic>
        <p:nvPicPr>
          <p:cNvPr id="694" name="Google Shape;694;p81"/>
          <p:cNvPicPr preferRelativeResize="0"/>
          <p:nvPr/>
        </p:nvPicPr>
        <p:blipFill rotWithShape="1">
          <a:blip r:embed="rId4">
            <a:alphaModFix/>
          </a:blip>
          <a:srcRect b="19721" l="32654" r="34218" t="23473"/>
          <a:stretch/>
        </p:blipFill>
        <p:spPr>
          <a:xfrm>
            <a:off x="9263592" y="3638420"/>
            <a:ext cx="2109542" cy="2034913"/>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82"/>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a:t>
            </a:r>
            <a:endParaRPr/>
          </a:p>
        </p:txBody>
      </p:sp>
      <p:sp>
        <p:nvSpPr>
          <p:cNvPr id="700" name="Google Shape;700;p82"/>
          <p:cNvSpPr txBox="1"/>
          <p:nvPr>
            <p:ph idx="1" type="body"/>
          </p:nvPr>
        </p:nvSpPr>
        <p:spPr>
          <a:xfrm>
            <a:off x="685800" y="2063396"/>
            <a:ext cx="3671047" cy="1934863"/>
          </a:xfrm>
          <a:prstGeom prst="rect">
            <a:avLst/>
          </a:prstGeom>
          <a:noFill/>
          <a:ln>
            <a:noFill/>
          </a:ln>
        </p:spPr>
        <p:txBody>
          <a:bodyPr anchorCtr="0" anchor="t" bIns="45700" lIns="0" spcFirstLastPara="1" rIns="0" wrap="square" tIns="45700">
            <a:normAutofit fontScale="92500" lnSpcReduction="20000"/>
          </a:bodyPr>
          <a:lstStyle/>
          <a:p>
            <a:pPr indent="-117475" lvl="0" marL="91440" rtl="0" algn="l">
              <a:lnSpc>
                <a:spcPct val="90000"/>
              </a:lnSpc>
              <a:spcBef>
                <a:spcPts val="0"/>
              </a:spcBef>
              <a:spcAft>
                <a:spcPts val="0"/>
              </a:spcAft>
              <a:buSzPct val="100000"/>
              <a:buChar char=" "/>
            </a:pPr>
            <a:r>
              <a:rPr b="0" i="0" lang="es-CO">
                <a:solidFill>
                  <a:srgbClr val="686868"/>
                </a:solidFill>
                <a:latin typeface="Open Sans"/>
                <a:ea typeface="Open Sans"/>
                <a:cs typeface="Open Sans"/>
                <a:sym typeface="Open Sans"/>
              </a:rPr>
              <a:t>En este ejemplo se crearan 2 triggers, uno que inserte el mismo registro en 2 tablas y otro que se dispare cuando haya una actualización en una de las tablas.</a:t>
            </a:r>
            <a:endParaRPr/>
          </a:p>
          <a:p>
            <a:pPr indent="-117475" lvl="0" marL="91440" rtl="0" algn="l">
              <a:lnSpc>
                <a:spcPct val="90000"/>
              </a:lnSpc>
              <a:spcBef>
                <a:spcPts val="1400"/>
              </a:spcBef>
              <a:spcAft>
                <a:spcPts val="0"/>
              </a:spcAft>
              <a:buSzPct val="100000"/>
              <a:buChar char=" "/>
            </a:pPr>
            <a:r>
              <a:rPr b="0" i="0" lang="es-CO">
                <a:solidFill>
                  <a:srgbClr val="686868"/>
                </a:solidFill>
                <a:latin typeface="Open Sans"/>
                <a:ea typeface="Open Sans"/>
                <a:cs typeface="Open Sans"/>
                <a:sym typeface="Open Sans"/>
              </a:rPr>
              <a:t>Creación de las tablas de ejemplo:</a:t>
            </a:r>
            <a:endParaRPr/>
          </a:p>
          <a:p>
            <a:pPr indent="0" lvl="0" marL="91440" rtl="0" algn="l">
              <a:lnSpc>
                <a:spcPct val="90000"/>
              </a:lnSpc>
              <a:spcBef>
                <a:spcPts val="1400"/>
              </a:spcBef>
              <a:spcAft>
                <a:spcPts val="0"/>
              </a:spcAft>
              <a:buSzPct val="100000"/>
              <a:buNone/>
            </a:pPr>
            <a:r>
              <a:t/>
            </a:r>
            <a:endParaRPr/>
          </a:p>
        </p:txBody>
      </p:sp>
      <p:pic>
        <p:nvPicPr>
          <p:cNvPr id="701" name="Google Shape;701;p82"/>
          <p:cNvPicPr preferRelativeResize="0"/>
          <p:nvPr/>
        </p:nvPicPr>
        <p:blipFill rotWithShape="1">
          <a:blip r:embed="rId3">
            <a:alphaModFix/>
          </a:blip>
          <a:srcRect b="37645" l="20072" r="47925" t="23921"/>
          <a:stretch/>
        </p:blipFill>
        <p:spPr>
          <a:xfrm>
            <a:off x="4854388" y="1649506"/>
            <a:ext cx="6651811" cy="3908612"/>
          </a:xfrm>
          <a:prstGeom prst="rect">
            <a:avLst/>
          </a:prstGeom>
          <a:noFill/>
          <a:ln>
            <a:noFill/>
          </a:ln>
        </p:spPr>
      </p:pic>
      <p:pic>
        <p:nvPicPr>
          <p:cNvPr id="702" name="Google Shape;702;p82"/>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83"/>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explicación</a:t>
            </a:r>
            <a:endParaRPr/>
          </a:p>
        </p:txBody>
      </p:sp>
      <p:sp>
        <p:nvSpPr>
          <p:cNvPr id="708" name="Google Shape;708;p83"/>
          <p:cNvSpPr txBox="1"/>
          <p:nvPr/>
        </p:nvSpPr>
        <p:spPr>
          <a:xfrm>
            <a:off x="806823" y="1843940"/>
            <a:ext cx="987014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686868"/>
                </a:solidFill>
                <a:latin typeface="Open Sans"/>
                <a:ea typeface="Open Sans"/>
                <a:cs typeface="Open Sans"/>
                <a:sym typeface="Open Sans"/>
              </a:rPr>
              <a:t>Creacion del primer trigger de Insercion a tabla 2,cuando haya un evento INSERT en tabla 1</a:t>
            </a:r>
            <a:br>
              <a:rPr b="0" i="0" lang="es-CO" sz="1800" u="none" cap="none" strike="noStrike">
                <a:solidFill>
                  <a:schemeClr val="dk1"/>
                </a:solidFill>
                <a:latin typeface="Calibri"/>
                <a:ea typeface="Calibri"/>
                <a:cs typeface="Calibri"/>
                <a:sym typeface="Calibri"/>
              </a:rPr>
            </a:br>
            <a:r>
              <a:rPr b="0" i="0" lang="es-CO" sz="1800" u="none" cap="none" strike="noStrike">
                <a:solidFill>
                  <a:srgbClr val="686868"/>
                </a:solidFill>
                <a:latin typeface="Open Sans"/>
                <a:ea typeface="Open Sans"/>
                <a:cs typeface="Open Sans"/>
                <a:sym typeface="Open Sans"/>
              </a:rPr>
              <a:t>Este trigger insertara en tabla 2 el mismo registro que se inserte en tabla 1</a:t>
            </a:r>
            <a:endParaRPr b="0" i="0" sz="1800" u="none" cap="none" strike="noStrike">
              <a:solidFill>
                <a:schemeClr val="dk1"/>
              </a:solidFill>
              <a:latin typeface="Calibri"/>
              <a:ea typeface="Calibri"/>
              <a:cs typeface="Calibri"/>
              <a:sym typeface="Calibri"/>
            </a:endParaRPr>
          </a:p>
        </p:txBody>
      </p:sp>
      <p:sp>
        <p:nvSpPr>
          <p:cNvPr id="709" name="Google Shape;709;p83"/>
          <p:cNvSpPr txBox="1"/>
          <p:nvPr/>
        </p:nvSpPr>
        <p:spPr>
          <a:xfrm>
            <a:off x="806823" y="2678914"/>
            <a:ext cx="10396882"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rgbClr val="686868"/>
                </a:solidFill>
                <a:latin typeface="Open Sans"/>
                <a:ea typeface="Open Sans"/>
                <a:cs typeface="Open Sans"/>
                <a:sym typeface="Open Sans"/>
              </a:rPr>
              <a:t>Se crea el segundo trigger que se encargara de actualizar en tabla 2 el mismo registro que se actualize en tabla 1</a:t>
            </a:r>
            <a:endParaRPr b="0" i="0" sz="1800" u="none" cap="none" strike="noStrike">
              <a:solidFill>
                <a:schemeClr val="dk1"/>
              </a:solidFill>
              <a:latin typeface="Calibri"/>
              <a:ea typeface="Calibri"/>
              <a:cs typeface="Calibri"/>
              <a:sym typeface="Calibri"/>
            </a:endParaRPr>
          </a:p>
        </p:txBody>
      </p:sp>
      <p:pic>
        <p:nvPicPr>
          <p:cNvPr id="710" name="Google Shape;710;p83"/>
          <p:cNvPicPr preferRelativeResize="0"/>
          <p:nvPr/>
        </p:nvPicPr>
        <p:blipFill rotWithShape="1">
          <a:blip r:embed="rId3">
            <a:alphaModFix/>
          </a:blip>
          <a:srcRect b="19721" l="32654" r="34218" t="23473"/>
          <a:stretch/>
        </p:blipFill>
        <p:spPr>
          <a:xfrm>
            <a:off x="9482667" y="3842155"/>
            <a:ext cx="2109542" cy="20349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1"/>
          <p:cNvSpPr txBox="1"/>
          <p:nvPr>
            <p:ph type="title"/>
          </p:nvPr>
        </p:nvSpPr>
        <p:spPr>
          <a:xfrm>
            <a:off x="1097280" y="286603"/>
            <a:ext cx="10058400" cy="1450757"/>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Ejemplo 1</a:t>
            </a:r>
            <a:endParaRPr/>
          </a:p>
        </p:txBody>
      </p:sp>
      <p:sp>
        <p:nvSpPr>
          <p:cNvPr id="164" name="Google Shape;164;p21"/>
          <p:cNvSpPr txBox="1"/>
          <p:nvPr/>
        </p:nvSpPr>
        <p:spPr>
          <a:xfrm>
            <a:off x="928048" y="2006221"/>
            <a:ext cx="692850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Crear una consulta que muestre el número total de alumnos del curso 2</a:t>
            </a:r>
            <a:endParaRPr b="0" i="0" sz="1400" u="none" cap="none" strike="noStrike">
              <a:solidFill>
                <a:srgbClr val="000000"/>
              </a:solidFill>
              <a:latin typeface="Arial"/>
              <a:ea typeface="Arial"/>
              <a:cs typeface="Arial"/>
              <a:sym typeface="Arial"/>
            </a:endParaRPr>
          </a:p>
        </p:txBody>
      </p:sp>
      <p:pic>
        <p:nvPicPr>
          <p:cNvPr id="165" name="Google Shape;165;p21"/>
          <p:cNvPicPr preferRelativeResize="0"/>
          <p:nvPr/>
        </p:nvPicPr>
        <p:blipFill rotWithShape="1">
          <a:blip r:embed="rId3">
            <a:alphaModFix/>
          </a:blip>
          <a:srcRect b="29139" l="0" r="0" t="0"/>
          <a:stretch/>
        </p:blipFill>
        <p:spPr>
          <a:xfrm>
            <a:off x="1192306" y="2375553"/>
            <a:ext cx="9131626" cy="3639765"/>
          </a:xfrm>
          <a:prstGeom prst="rect">
            <a:avLst/>
          </a:prstGeom>
          <a:noFill/>
          <a:ln>
            <a:noFill/>
          </a:ln>
        </p:spPr>
      </p:pic>
      <p:pic>
        <p:nvPicPr>
          <p:cNvPr id="166" name="Google Shape;166;p21"/>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pic>
        <p:nvPicPr>
          <p:cNvPr id="715" name="Google Shape;715;p84"/>
          <p:cNvPicPr preferRelativeResize="0"/>
          <p:nvPr/>
        </p:nvPicPr>
        <p:blipFill rotWithShape="1">
          <a:blip r:embed="rId3">
            <a:alphaModFix/>
          </a:blip>
          <a:srcRect b="32548" l="17795" r="31030" t="22875"/>
          <a:stretch/>
        </p:blipFill>
        <p:spPr>
          <a:xfrm>
            <a:off x="1649505" y="1210235"/>
            <a:ext cx="9057246" cy="4437529"/>
          </a:xfrm>
          <a:prstGeom prst="rect">
            <a:avLst/>
          </a:prstGeom>
          <a:noFill/>
          <a:ln>
            <a:noFill/>
          </a:ln>
        </p:spPr>
      </p:pic>
      <p:pic>
        <p:nvPicPr>
          <p:cNvPr id="716" name="Google Shape;716;p84"/>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85"/>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Disparador que elimina datos</a:t>
            </a:r>
            <a:endParaRPr/>
          </a:p>
        </p:txBody>
      </p:sp>
      <p:pic>
        <p:nvPicPr>
          <p:cNvPr id="722" name="Google Shape;722;p85"/>
          <p:cNvPicPr preferRelativeResize="0"/>
          <p:nvPr/>
        </p:nvPicPr>
        <p:blipFill rotWithShape="1">
          <a:blip r:embed="rId3">
            <a:alphaModFix/>
          </a:blip>
          <a:srcRect b="46275" l="16691" r="47405" t="25882"/>
          <a:stretch/>
        </p:blipFill>
        <p:spPr>
          <a:xfrm>
            <a:off x="1674769" y="2366139"/>
            <a:ext cx="7872535" cy="343429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86"/>
          <p:cNvSpPr txBox="1"/>
          <p:nvPr/>
        </p:nvSpPr>
        <p:spPr>
          <a:xfrm>
            <a:off x="2315700" y="1195650"/>
            <a:ext cx="7837800" cy="4466700"/>
          </a:xfrm>
          <a:prstGeom prst="rect">
            <a:avLst/>
          </a:prstGeom>
          <a:noFill/>
          <a:ln>
            <a:noFill/>
          </a:ln>
        </p:spPr>
        <p:txBody>
          <a:bodyPr anchorCtr="0" anchor="t" bIns="91425" lIns="91425" spcFirstLastPara="1" rIns="91425" wrap="square" tIns="91425">
            <a:spAutoFit/>
          </a:bodyPr>
          <a:lstStyle/>
          <a:p>
            <a:pPr indent="0" lvl="0" marL="0" marR="0" rtl="0" algn="l">
              <a:lnSpc>
                <a:spcPct val="120000"/>
              </a:lnSpc>
              <a:spcBef>
                <a:spcPts val="0"/>
              </a:spcBef>
              <a:spcAft>
                <a:spcPts val="0"/>
              </a:spcAft>
              <a:buClr>
                <a:srgbClr val="000000"/>
              </a:buClr>
              <a:buSzPts val="2400"/>
              <a:buFont typeface="Arial"/>
              <a:buNone/>
            </a:pPr>
            <a:r>
              <a:rPr b="1" i="0" lang="es-CO" sz="2400" u="none" cap="none" strike="noStrike">
                <a:solidFill>
                  <a:srgbClr val="292929"/>
                </a:solidFill>
                <a:highlight>
                  <a:srgbClr val="FFFFFF"/>
                </a:highlight>
                <a:latin typeface="Roboto"/>
                <a:ea typeface="Roboto"/>
                <a:cs typeface="Roboto"/>
                <a:sym typeface="Roboto"/>
              </a:rPr>
              <a:t>ACTIVAR Y DESACTIVAR TRIGGERS EN MYSQL</a:t>
            </a:r>
            <a:endParaRPr b="1" i="0" sz="2400" u="none" cap="none" strike="noStrike">
              <a:solidFill>
                <a:srgbClr val="292929"/>
              </a:solidFill>
              <a:highlight>
                <a:srgbClr val="FFFFFF"/>
              </a:highlight>
              <a:latin typeface="Roboto"/>
              <a:ea typeface="Roboto"/>
              <a:cs typeface="Roboto"/>
              <a:sym typeface="Roboto"/>
            </a:endParaRPr>
          </a:p>
          <a:p>
            <a:pPr indent="0" lvl="0" marL="0" marR="0" rtl="0" algn="l">
              <a:lnSpc>
                <a:spcPct val="115000"/>
              </a:lnSpc>
              <a:spcBef>
                <a:spcPts val="600"/>
              </a:spcBef>
              <a:spcAft>
                <a:spcPts val="0"/>
              </a:spcAft>
              <a:buClr>
                <a:srgbClr val="000000"/>
              </a:buClr>
              <a:buSzPts val="1200"/>
              <a:buFont typeface="Arial"/>
              <a:buNone/>
            </a:pPr>
            <a:r>
              <a:t/>
            </a:r>
            <a:endParaRPr b="0" i="0" sz="1200" u="none" cap="none" strike="noStrike">
              <a:solidFill>
                <a:srgbClr val="8F8F8F"/>
              </a:solidFill>
              <a:highlight>
                <a:srgbClr val="FFFFFF"/>
              </a:highlight>
              <a:latin typeface="Roboto"/>
              <a:ea typeface="Roboto"/>
              <a:cs typeface="Roboto"/>
              <a:sym typeface="Roboto"/>
            </a:endParaRPr>
          </a:p>
          <a:p>
            <a:pPr indent="0" lvl="0" marL="0" marR="0" rtl="0" algn="l">
              <a:lnSpc>
                <a:spcPct val="160000"/>
              </a:lnSpc>
              <a:spcBef>
                <a:spcPts val="0"/>
              </a:spcBef>
              <a:spcAft>
                <a:spcPts val="0"/>
              </a:spcAft>
              <a:buClr>
                <a:srgbClr val="000000"/>
              </a:buClr>
              <a:buSzPts val="1200"/>
              <a:buFont typeface="Arial"/>
              <a:buNone/>
            </a:pPr>
            <a:r>
              <a:rPr b="0" i="0" lang="es-CO" sz="1200" u="none" cap="none" strike="noStrike">
                <a:solidFill>
                  <a:srgbClr val="4F4F4F"/>
                </a:solidFill>
                <a:highlight>
                  <a:srgbClr val="FFFFFF"/>
                </a:highlight>
                <a:latin typeface="Roboto"/>
                <a:ea typeface="Roboto"/>
                <a:cs typeface="Roboto"/>
                <a:sym typeface="Roboto"/>
              </a:rPr>
              <a:t>Hace un tiempo escribí un post de como </a:t>
            </a:r>
            <a:r>
              <a:rPr b="0" i="0" lang="es-CO" sz="1200" u="none" cap="none" strike="noStrike">
                <a:solidFill>
                  <a:schemeClr val="hlink"/>
                </a:solidFill>
                <a:highlight>
                  <a:srgbClr val="FFFFFF"/>
                </a:highlight>
                <a:uFill>
                  <a:noFill/>
                </a:uFill>
                <a:latin typeface="Roboto"/>
                <a:ea typeface="Roboto"/>
                <a:cs typeface="Roboto"/>
                <a:sym typeface="Roboto"/>
                <a:hlinkClick r:id="rId3"/>
              </a:rPr>
              <a:t>crear triggers en mysql</a:t>
            </a:r>
            <a:r>
              <a:rPr b="0" i="0" lang="es-CO" sz="1200" u="none" cap="none" strike="noStrike">
                <a:solidFill>
                  <a:srgbClr val="4F4F4F"/>
                </a:solidFill>
                <a:highlight>
                  <a:srgbClr val="FFFFFF"/>
                </a:highlight>
                <a:latin typeface="Roboto"/>
                <a:ea typeface="Roboto"/>
                <a:cs typeface="Roboto"/>
                <a:sym typeface="Roboto"/>
              </a:rPr>
              <a:t> pero no comenté que se podían activar y desactivar y puede resultar útil en determinados momentos.</a:t>
            </a:r>
            <a:endParaRPr b="0" i="0" sz="1200" u="none" cap="none" strike="noStrike">
              <a:solidFill>
                <a:srgbClr val="4F4F4F"/>
              </a:solidFill>
              <a:highlight>
                <a:srgbClr val="FFFFFF"/>
              </a:highlight>
              <a:latin typeface="Roboto"/>
              <a:ea typeface="Roboto"/>
              <a:cs typeface="Roboto"/>
              <a:sym typeface="Roboto"/>
            </a:endParaRPr>
          </a:p>
          <a:p>
            <a:pPr indent="-304800" lvl="0" marL="457200" marR="0" rtl="0" algn="l">
              <a:lnSpc>
                <a:spcPct val="160000"/>
              </a:lnSpc>
              <a:spcBef>
                <a:spcPts val="1200"/>
              </a:spcBef>
              <a:spcAft>
                <a:spcPts val="0"/>
              </a:spcAft>
              <a:buClr>
                <a:srgbClr val="4F4F4F"/>
              </a:buClr>
              <a:buSzPts val="1200"/>
              <a:buFont typeface="Roboto"/>
              <a:buChar char="●"/>
            </a:pPr>
            <a:r>
              <a:rPr b="0" i="0" lang="es-CO" sz="1200" u="none" cap="none" strike="noStrike">
                <a:solidFill>
                  <a:srgbClr val="4F4F4F"/>
                </a:solidFill>
                <a:highlight>
                  <a:srgbClr val="FFFFFF"/>
                </a:highlight>
                <a:latin typeface="Roboto"/>
                <a:ea typeface="Roboto"/>
                <a:cs typeface="Roboto"/>
                <a:sym typeface="Roboto"/>
              </a:rPr>
              <a:t>Para activar un trigger en mysql hay que lanzar el siguiente comando en mysql: ALTER TRIGGER nombre trigger ENABLE</a:t>
            </a:r>
            <a:endParaRPr b="0" i="0" sz="1200" u="none" cap="none" strike="noStrike">
              <a:solidFill>
                <a:srgbClr val="4F4F4F"/>
              </a:solidFill>
              <a:highlight>
                <a:srgbClr val="FFFFFF"/>
              </a:highlight>
              <a:latin typeface="Roboto"/>
              <a:ea typeface="Roboto"/>
              <a:cs typeface="Roboto"/>
              <a:sym typeface="Roboto"/>
            </a:endParaRPr>
          </a:p>
          <a:p>
            <a:pPr indent="-304800" lvl="0" marL="457200" marR="0" rtl="0" algn="l">
              <a:lnSpc>
                <a:spcPct val="160000"/>
              </a:lnSpc>
              <a:spcBef>
                <a:spcPts val="0"/>
              </a:spcBef>
              <a:spcAft>
                <a:spcPts val="0"/>
              </a:spcAft>
              <a:buClr>
                <a:srgbClr val="4F4F4F"/>
              </a:buClr>
              <a:buSzPts val="1200"/>
              <a:buFont typeface="Roboto"/>
              <a:buChar char="●"/>
            </a:pPr>
            <a:r>
              <a:rPr b="0" i="0" lang="es-CO" sz="1200" u="none" cap="none" strike="noStrike">
                <a:solidFill>
                  <a:srgbClr val="4F4F4F"/>
                </a:solidFill>
                <a:highlight>
                  <a:srgbClr val="FFFFFF"/>
                </a:highlight>
                <a:latin typeface="Roboto"/>
                <a:ea typeface="Roboto"/>
                <a:cs typeface="Roboto"/>
                <a:sym typeface="Roboto"/>
              </a:rPr>
              <a:t>Para desactivar un trigger en mysql hay que lanzar el siguiente comando en mysql: ALTER TRIGGER nombre trigger DISABLE</a:t>
            </a:r>
            <a:endParaRPr b="0" i="0" sz="1200" u="none" cap="none" strike="noStrike">
              <a:solidFill>
                <a:srgbClr val="4F4F4F"/>
              </a:solidFill>
              <a:highlight>
                <a:srgbClr val="FFFFFF"/>
              </a:highlight>
              <a:latin typeface="Roboto"/>
              <a:ea typeface="Roboto"/>
              <a:cs typeface="Roboto"/>
              <a:sym typeface="Roboto"/>
            </a:endParaRPr>
          </a:p>
          <a:p>
            <a:pPr indent="0" lvl="0" marL="0" marR="0" rtl="0" algn="l">
              <a:lnSpc>
                <a:spcPct val="115000"/>
              </a:lnSpc>
              <a:spcBef>
                <a:spcPts val="1200"/>
              </a:spcBef>
              <a:spcAft>
                <a:spcPts val="0"/>
              </a:spcAft>
              <a:buClr>
                <a:srgbClr val="000000"/>
              </a:buClr>
              <a:buSzPts val="1200"/>
              <a:buFont typeface="Arial"/>
              <a:buNone/>
            </a:pPr>
            <a:r>
              <a:t/>
            </a:r>
            <a:endParaRPr b="0" i="0" sz="1200" u="none" cap="none" strike="noStrike">
              <a:solidFill>
                <a:srgbClr val="4F4F4F"/>
              </a:solidFill>
              <a:highlight>
                <a:srgbClr val="FFFFFF"/>
              </a:highlight>
              <a:latin typeface="Roboto"/>
              <a:ea typeface="Roboto"/>
              <a:cs typeface="Roboto"/>
              <a:sym typeface="Roboto"/>
            </a:endParaRPr>
          </a:p>
          <a:p>
            <a:pPr indent="0" lvl="0" marL="0" marR="0" rtl="0" algn="l">
              <a:lnSpc>
                <a:spcPct val="100000"/>
              </a:lnSpc>
              <a:spcBef>
                <a:spcPts val="0"/>
              </a:spcBef>
              <a:spcAft>
                <a:spcPts val="0"/>
              </a:spcAft>
              <a:buClr>
                <a:srgbClr val="000000"/>
              </a:buClr>
              <a:buSzPts val="1200"/>
              <a:buFont typeface="Arial"/>
              <a:buNone/>
            </a:pPr>
            <a:r>
              <a:rPr b="0" i="0" lang="es-CO" sz="1200" u="none" cap="none" strike="noStrike">
                <a:solidFill>
                  <a:srgbClr val="4F4F4F"/>
                </a:solidFill>
                <a:highlight>
                  <a:srgbClr val="FFFFFF"/>
                </a:highlight>
                <a:latin typeface="Roboto"/>
                <a:ea typeface="Roboto"/>
                <a:cs typeface="Roboto"/>
                <a:sym typeface="Roboto"/>
              </a:rPr>
              <a:t>También es posible activar y desactivar triggers en mysql por tabla:</a:t>
            </a:r>
            <a:endParaRPr b="0" i="0" sz="1200" u="none" cap="none" strike="noStrike">
              <a:solidFill>
                <a:srgbClr val="4F4F4F"/>
              </a:solidFill>
              <a:highlight>
                <a:srgbClr val="FFFFFF"/>
              </a:highlight>
              <a:latin typeface="Roboto"/>
              <a:ea typeface="Roboto"/>
              <a:cs typeface="Roboto"/>
              <a:sym typeface="Roboto"/>
            </a:endParaRPr>
          </a:p>
          <a:p>
            <a:pPr indent="-304800" lvl="0" marL="457200" marR="0" rtl="0" algn="l">
              <a:lnSpc>
                <a:spcPct val="160000"/>
              </a:lnSpc>
              <a:spcBef>
                <a:spcPts val="0"/>
              </a:spcBef>
              <a:spcAft>
                <a:spcPts val="0"/>
              </a:spcAft>
              <a:buClr>
                <a:srgbClr val="4F4F4F"/>
              </a:buClr>
              <a:buSzPts val="1200"/>
              <a:buFont typeface="Roboto"/>
              <a:buChar char="●"/>
            </a:pPr>
            <a:r>
              <a:rPr b="0" i="0" lang="es-CO" sz="1200" u="none" cap="none" strike="noStrike">
                <a:solidFill>
                  <a:srgbClr val="4F4F4F"/>
                </a:solidFill>
                <a:highlight>
                  <a:srgbClr val="FFFFFF"/>
                </a:highlight>
                <a:latin typeface="Roboto"/>
                <a:ea typeface="Roboto"/>
                <a:cs typeface="Roboto"/>
                <a:sym typeface="Roboto"/>
              </a:rPr>
              <a:t>Para activar un trigger de una tabla en mysql hay que lanzar el siguiente comando en mysql: ALTER TABLE nombre tabla ENABLE ALL TRIGGERS</a:t>
            </a:r>
            <a:endParaRPr b="0" i="0" sz="1200" u="none" cap="none" strike="noStrike">
              <a:solidFill>
                <a:srgbClr val="4F4F4F"/>
              </a:solidFill>
              <a:highlight>
                <a:srgbClr val="FFFFFF"/>
              </a:highlight>
              <a:latin typeface="Roboto"/>
              <a:ea typeface="Roboto"/>
              <a:cs typeface="Roboto"/>
              <a:sym typeface="Roboto"/>
            </a:endParaRPr>
          </a:p>
          <a:p>
            <a:pPr indent="-304800" lvl="0" marL="457200" marR="0" rtl="0" algn="l">
              <a:lnSpc>
                <a:spcPct val="160000"/>
              </a:lnSpc>
              <a:spcBef>
                <a:spcPts val="0"/>
              </a:spcBef>
              <a:spcAft>
                <a:spcPts val="0"/>
              </a:spcAft>
              <a:buClr>
                <a:srgbClr val="4F4F4F"/>
              </a:buClr>
              <a:buSzPts val="1200"/>
              <a:buFont typeface="Roboto"/>
              <a:buChar char="●"/>
            </a:pPr>
            <a:r>
              <a:rPr b="0" i="0" lang="es-CO" sz="1200" u="none" cap="none" strike="noStrike">
                <a:solidFill>
                  <a:srgbClr val="4F4F4F"/>
                </a:solidFill>
                <a:highlight>
                  <a:srgbClr val="FFFFFF"/>
                </a:highlight>
                <a:latin typeface="Roboto"/>
                <a:ea typeface="Roboto"/>
                <a:cs typeface="Roboto"/>
                <a:sym typeface="Roboto"/>
              </a:rPr>
              <a:t>Para activar un trigger de una tabla en mysql hay que lanzar el siguiente comando en mysql: ALTER TABLE nombre tabla DISABLE ALL TRIGGERS</a:t>
            </a:r>
            <a:endParaRPr b="0" i="0" sz="1200" u="none" cap="none" strike="noStrike">
              <a:solidFill>
                <a:srgbClr val="4F4F4F"/>
              </a:solidFill>
              <a:highlight>
                <a:srgbClr val="FFFFFF"/>
              </a:highlight>
              <a:latin typeface="Roboto"/>
              <a:ea typeface="Roboto"/>
              <a:cs typeface="Roboto"/>
              <a:sym typeface="Robot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87"/>
          <p:cNvSpPr txBox="1"/>
          <p:nvPr>
            <p:ph type="title"/>
          </p:nvPr>
        </p:nvSpPr>
        <p:spPr>
          <a:xfrm>
            <a:off x="685801" y="685800"/>
            <a:ext cx="10396882" cy="1158140"/>
          </a:xfrm>
          <a:prstGeom prst="rect">
            <a:avLst/>
          </a:prstGeom>
          <a:noFill/>
          <a:ln>
            <a:noFill/>
          </a:ln>
        </p:spPr>
        <p:txBody>
          <a:bodyPr anchorCtr="0" anchor="b" bIns="45700" lIns="91425" spcFirstLastPara="1" rIns="91425" wrap="square" tIns="45700">
            <a:normAutofit/>
          </a:bodyPr>
          <a:lstStyle/>
          <a:p>
            <a:pPr indent="0" lvl="0" marL="0" rtl="0" algn="l">
              <a:lnSpc>
                <a:spcPct val="85000"/>
              </a:lnSpc>
              <a:spcBef>
                <a:spcPts val="0"/>
              </a:spcBef>
              <a:spcAft>
                <a:spcPts val="0"/>
              </a:spcAft>
              <a:buClr>
                <a:srgbClr val="3F3F3F"/>
              </a:buClr>
              <a:buSzPts val="4800"/>
              <a:buFont typeface="Calibri"/>
              <a:buNone/>
            </a:pPr>
            <a:r>
              <a:rPr lang="es-CO"/>
              <a:t>En phpMyAdmin</a:t>
            </a:r>
            <a:endParaRPr/>
          </a:p>
        </p:txBody>
      </p:sp>
      <p:pic>
        <p:nvPicPr>
          <p:cNvPr id="733" name="Google Shape;733;p87"/>
          <p:cNvPicPr preferRelativeResize="0"/>
          <p:nvPr/>
        </p:nvPicPr>
        <p:blipFill rotWithShape="1">
          <a:blip r:embed="rId3">
            <a:alphaModFix/>
          </a:blip>
          <a:srcRect b="18475" l="0" r="11409" t="5512"/>
          <a:stretch/>
        </p:blipFill>
        <p:spPr>
          <a:xfrm>
            <a:off x="1219406" y="2029420"/>
            <a:ext cx="8444548" cy="4075544"/>
          </a:xfrm>
          <a:prstGeom prst="rect">
            <a:avLst/>
          </a:prstGeom>
          <a:noFill/>
          <a:ln>
            <a:noFill/>
          </a:ln>
        </p:spPr>
      </p:pic>
      <p:pic>
        <p:nvPicPr>
          <p:cNvPr id="734" name="Google Shape;734;p87"/>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8"/>
          <p:cNvSpPr txBox="1"/>
          <p:nvPr/>
        </p:nvSpPr>
        <p:spPr>
          <a:xfrm>
            <a:off x="1457325" y="1052543"/>
            <a:ext cx="7762875" cy="424731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DM Sans"/>
                <a:ea typeface="DM Sans"/>
                <a:cs typeface="DM Sans"/>
                <a:sym typeface="DM Sans"/>
              </a:rPr>
              <a:t>VENTAJAS DE UTILIZAR TRIGGERS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Con los triggers seremos capaces validar todos aquellos valores los cuales no pudieron ser validados mediante un constraints, asegurando así la integreidad de los datos.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Los triggers nos permitirán ejecutar reglas de negocios.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Utilizando la combinación de eventos nosotros podemos realizar acciones sumamente complejas.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Los trigger nos permitirán llevar un control de los cambios realizados en una tabla. Para esto nos debemos de apoyar de una segunda tabla (Comúnmente una tabla log).</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s-CO" sz="1800" u="none" cap="none" strike="noStrike">
                <a:solidFill>
                  <a:srgbClr val="C00000"/>
                </a:solidFill>
                <a:latin typeface="DM Sans"/>
                <a:ea typeface="DM Sans"/>
                <a:cs typeface="DM Sans"/>
                <a:sym typeface="DM Sans"/>
              </a:rPr>
              <a:t>DESVENTAJAS DE UTILIZAR TRIGGERS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Los triggers al ejecutarse de forma automática puede dificultar llevar un control sobre qué sentencias SQL fueron ejecutadas.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C171F"/>
              </a:buClr>
              <a:buSzPts val="1800"/>
              <a:buFont typeface="Arial"/>
              <a:buChar char="•"/>
            </a:pPr>
            <a:r>
              <a:rPr b="0" i="0" lang="es-CO" sz="1800" u="none" cap="none" strike="noStrike">
                <a:solidFill>
                  <a:srgbClr val="0C171F"/>
                </a:solidFill>
                <a:latin typeface="DM Sans"/>
                <a:ea typeface="DM Sans"/>
                <a:cs typeface="DM Sans"/>
                <a:sym typeface="DM Sans"/>
              </a:rPr>
              <a:t>Los triggers incrementa la sobrecarga del servidor. Un mal uso de triggers puede tornarse en respuestas lentas por parte del servidor.</a:t>
            </a:r>
            <a:endParaRPr b="0" i="0" sz="1400" u="none" cap="none" strike="noStrike">
              <a:solidFill>
                <a:srgbClr val="000000"/>
              </a:solidFill>
              <a:latin typeface="Arial"/>
              <a:ea typeface="Arial"/>
              <a:cs typeface="Arial"/>
              <a:sym typeface="Arial"/>
            </a:endParaRPr>
          </a:p>
        </p:txBody>
      </p:sp>
      <p:pic>
        <p:nvPicPr>
          <p:cNvPr id="740" name="Google Shape;740;p88"/>
          <p:cNvPicPr preferRelativeResize="0"/>
          <p:nvPr/>
        </p:nvPicPr>
        <p:blipFill rotWithShape="1">
          <a:blip r:embed="rId3">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pic>
        <p:nvPicPr>
          <p:cNvPr descr="Cuadro Comparativo - Triggers, Funciones y Procedimientos Almacenados | PDF" id="745" name="Google Shape;745;p89"/>
          <p:cNvPicPr preferRelativeResize="0"/>
          <p:nvPr/>
        </p:nvPicPr>
        <p:blipFill rotWithShape="1">
          <a:blip r:embed="rId3">
            <a:alphaModFix/>
          </a:blip>
          <a:srcRect b="23791" l="12206" r="9912" t="7188"/>
          <a:stretch/>
        </p:blipFill>
        <p:spPr>
          <a:xfrm>
            <a:off x="1353672" y="233084"/>
            <a:ext cx="9215716" cy="6132044"/>
          </a:xfrm>
          <a:prstGeom prst="round2DiagRect">
            <a:avLst>
              <a:gd fmla="val 16667" name="adj1"/>
              <a:gd fmla="val 0" name="adj2"/>
            </a:avLst>
          </a:prstGeom>
          <a:noFill/>
          <a:ln cap="sq" cmpd="sng" w="88900">
            <a:solidFill>
              <a:srgbClr val="FFFFFF"/>
            </a:solidFill>
            <a:prstDash val="solid"/>
            <a:miter lim="800000"/>
            <a:headEnd len="sm" w="sm" type="none"/>
            <a:tailEnd len="sm" w="sm" type="none"/>
          </a:ln>
          <a:effectLst>
            <a:outerShdw blurRad="254000" rotWithShape="0" algn="tl">
              <a:srgbClr val="000000">
                <a:alpha val="42352"/>
              </a:srgbClr>
            </a:outerShdw>
          </a:effectLst>
        </p:spPr>
      </p:pic>
      <p:pic>
        <p:nvPicPr>
          <p:cNvPr id="746" name="Google Shape;746;p89"/>
          <p:cNvPicPr preferRelativeResize="0"/>
          <p:nvPr/>
        </p:nvPicPr>
        <p:blipFill rotWithShape="1">
          <a:blip r:embed="rId4">
            <a:alphaModFix/>
          </a:blip>
          <a:srcRect b="19721" l="32654" r="34218" t="23473"/>
          <a:stretch/>
        </p:blipFill>
        <p:spPr>
          <a:xfrm>
            <a:off x="9692217" y="4661305"/>
            <a:ext cx="2109542" cy="2034913"/>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90"/>
          <p:cNvSpPr txBox="1"/>
          <p:nvPr/>
        </p:nvSpPr>
        <p:spPr>
          <a:xfrm>
            <a:off x="1497106" y="2295756"/>
            <a:ext cx="7727577"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s-CO" sz="1800" u="sng" cap="none" strike="noStrike">
                <a:solidFill>
                  <a:schemeClr val="hlink"/>
                </a:solidFill>
                <a:latin typeface="Calibri"/>
                <a:ea typeface="Calibri"/>
                <a:cs typeface="Calibri"/>
                <a:sym typeface="Calibri"/>
                <a:hlinkClick r:id="rId3"/>
              </a:rPr>
              <a:t>https://dev.mysql.com/doc/refman/5.7/en/loop.html</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sng" cap="none" strike="noStrike">
                <a:solidFill>
                  <a:schemeClr val="hlink"/>
                </a:solidFill>
                <a:latin typeface="Calibri"/>
                <a:ea typeface="Calibri"/>
                <a:cs typeface="Calibri"/>
                <a:sym typeface="Calibri"/>
                <a:hlinkClick r:id="rId4"/>
              </a:rPr>
              <a:t>https://josejuansanchez.org/bd/unidad-12-teoria/index.html#repeat</a:t>
            </a:r>
            <a:endParaRPr b="0" i="0" sz="1800" u="none" cap="none" strike="noStrike">
              <a:solidFill>
                <a:schemeClr val="dk1"/>
              </a:solidFill>
              <a:latin typeface="Calibri"/>
              <a:ea typeface="Calibri"/>
              <a:cs typeface="Calibri"/>
              <a:sym typeface="Calibri"/>
            </a:endParaRPr>
          </a:p>
          <a:p>
            <a:pPr indent="-285750" lvl="0" marL="285750" marR="0" rtl="0" algn="l">
              <a:lnSpc>
                <a:spcPct val="100000"/>
              </a:lnSpc>
              <a:spcBef>
                <a:spcPts val="0"/>
              </a:spcBef>
              <a:spcAft>
                <a:spcPts val="0"/>
              </a:spcAft>
              <a:buClr>
                <a:schemeClr val="dk1"/>
              </a:buClr>
              <a:buSzPts val="1800"/>
              <a:buFont typeface="Arial"/>
              <a:buChar char="•"/>
            </a:pPr>
            <a:r>
              <a:rPr b="0" i="0" lang="es-CO" sz="1800" u="sng" cap="none" strike="noStrike">
                <a:solidFill>
                  <a:schemeClr val="hlink"/>
                </a:solidFill>
                <a:latin typeface="Calibri"/>
                <a:ea typeface="Calibri"/>
                <a:cs typeface="Calibri"/>
                <a:sym typeface="Calibri"/>
                <a:hlinkClick r:id="rId5"/>
              </a:rPr>
              <a:t>https://www.sqlshack.com/es/creando-usando-procedimientos-almacenados-crud/</a:t>
            </a:r>
            <a:endParaRPr b="0" i="0" sz="1800" u="none" cap="none" strike="noStrike">
              <a:solidFill>
                <a:schemeClr val="dk1"/>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alibri"/>
              <a:ea typeface="Calibri"/>
              <a:cs typeface="Calibri"/>
              <a:sym typeface="Calibri"/>
            </a:endParaRPr>
          </a:p>
        </p:txBody>
      </p:sp>
      <p:sp>
        <p:nvSpPr>
          <p:cNvPr id="752" name="Google Shape;752;p90"/>
          <p:cNvSpPr/>
          <p:nvPr/>
        </p:nvSpPr>
        <p:spPr>
          <a:xfrm>
            <a:off x="2698484" y="1111641"/>
            <a:ext cx="5178691"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FBE6CC"/>
                </a:solidFill>
                <a:latin typeface="Calibri"/>
                <a:ea typeface="Calibri"/>
                <a:cs typeface="Calibri"/>
                <a:sym typeface="Calibri"/>
              </a:rPr>
              <a:t>BIBLIOGRAFÍAS</a:t>
            </a:r>
            <a:endParaRPr b="0" i="0" sz="1400" u="none" cap="none" strike="noStrike">
              <a:solidFill>
                <a:srgbClr val="000000"/>
              </a:solidFill>
              <a:latin typeface="Arial"/>
              <a:ea typeface="Arial"/>
              <a:cs typeface="Arial"/>
              <a:sym typeface="Arial"/>
            </a:endParaRPr>
          </a:p>
        </p:txBody>
      </p:sp>
      <p:pic>
        <p:nvPicPr>
          <p:cNvPr id="753" name="Google Shape;753;p90"/>
          <p:cNvPicPr preferRelativeResize="0"/>
          <p:nvPr/>
        </p:nvPicPr>
        <p:blipFill rotWithShape="1">
          <a:blip r:embed="rId6">
            <a:alphaModFix/>
          </a:blip>
          <a:srcRect b="19721" l="32654" r="34218" t="49165"/>
          <a:stretch/>
        </p:blipFill>
        <p:spPr>
          <a:xfrm>
            <a:off x="7539567" y="1181188"/>
            <a:ext cx="2109542" cy="1114568"/>
          </a:xfrm>
          <a:prstGeom prst="ellipse">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91"/>
          <p:cNvSpPr txBox="1"/>
          <p:nvPr/>
        </p:nvSpPr>
        <p:spPr>
          <a:xfrm>
            <a:off x="8734568" y="4503761"/>
            <a:ext cx="1941557"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0" i="0" lang="es-CO" sz="4000" u="none" cap="none" strike="noStrike">
                <a:solidFill>
                  <a:schemeClr val="dk1"/>
                </a:solidFill>
                <a:latin typeface="Calibri"/>
                <a:ea typeface="Calibri"/>
                <a:cs typeface="Calibri"/>
                <a:sym typeface="Calibri"/>
              </a:rPr>
              <a:t>Gracias!</a:t>
            </a:r>
            <a:endParaRPr b="0" i="0" sz="1400" u="none" cap="none" strike="noStrike">
              <a:solidFill>
                <a:srgbClr val="000000"/>
              </a:solidFill>
              <a:latin typeface="Arial"/>
              <a:ea typeface="Arial"/>
              <a:cs typeface="Arial"/>
              <a:sym typeface="Arial"/>
            </a:endParaRPr>
          </a:p>
        </p:txBody>
      </p:sp>
      <p:sp>
        <p:nvSpPr>
          <p:cNvPr id="759" name="Google Shape;759;p91"/>
          <p:cNvSpPr/>
          <p:nvPr/>
        </p:nvSpPr>
        <p:spPr>
          <a:xfrm>
            <a:off x="552926" y="143470"/>
            <a:ext cx="5942653" cy="92333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5400"/>
              <a:buFont typeface="Arial"/>
              <a:buNone/>
            </a:pPr>
            <a:r>
              <a:rPr b="1" i="0" lang="es-CO" sz="5400" u="none" cap="none" strike="noStrike">
                <a:solidFill>
                  <a:srgbClr val="EAB9A3"/>
                </a:solidFill>
                <a:latin typeface="Calibri"/>
                <a:ea typeface="Calibri"/>
                <a:cs typeface="Calibri"/>
                <a:sym typeface="Calibri"/>
              </a:rPr>
              <a:t>Copias de seguridad</a:t>
            </a:r>
            <a:endParaRPr b="0" i="0" sz="1400" u="none" cap="none" strike="noStrike">
              <a:solidFill>
                <a:srgbClr val="000000"/>
              </a:solidFill>
              <a:latin typeface="Arial"/>
              <a:ea typeface="Arial"/>
              <a:cs typeface="Arial"/>
              <a:sym typeface="Arial"/>
            </a:endParaRPr>
          </a:p>
        </p:txBody>
      </p:sp>
      <p:pic>
        <p:nvPicPr>
          <p:cNvPr id="760" name="Google Shape;760;p91"/>
          <p:cNvPicPr preferRelativeResize="0"/>
          <p:nvPr/>
        </p:nvPicPr>
        <p:blipFill rotWithShape="1">
          <a:blip r:embed="rId3">
            <a:alphaModFix/>
          </a:blip>
          <a:srcRect b="0" l="0" r="0" t="0"/>
          <a:stretch/>
        </p:blipFill>
        <p:spPr>
          <a:xfrm>
            <a:off x="922525" y="1066800"/>
            <a:ext cx="9753600" cy="50387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0"/>
                                        </p:tgtEl>
                                        <p:attrNameLst>
                                          <p:attrName>style.visibility</p:attrName>
                                        </p:attrNameLst>
                                      </p:cBhvr>
                                      <p:to>
                                        <p:strVal val="visible"/>
                                      </p:to>
                                    </p:set>
                                    <p:animEffect filter="fade" transition="in">
                                      <p:cBhvr>
                                        <p:cTn dur="5000"/>
                                        <p:tgtEl>
                                          <p:spTgt spid="7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92"/>
          <p:cNvPicPr preferRelativeResize="0"/>
          <p:nvPr/>
        </p:nvPicPr>
        <p:blipFill rotWithShape="1">
          <a:blip r:embed="rId3">
            <a:alphaModFix/>
          </a:blip>
          <a:srcRect b="29584" l="32734" r="34218" t="13333"/>
          <a:stretch/>
        </p:blipFill>
        <p:spPr>
          <a:xfrm>
            <a:off x="3228975" y="885825"/>
            <a:ext cx="5372099" cy="52196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2"/>
          <p:cNvPicPr preferRelativeResize="0"/>
          <p:nvPr/>
        </p:nvPicPr>
        <p:blipFill rotWithShape="1">
          <a:blip r:embed="rId3">
            <a:alphaModFix/>
          </a:blip>
          <a:srcRect b="44314" l="0" r="87279" t="0"/>
          <a:stretch/>
        </p:blipFill>
        <p:spPr>
          <a:xfrm>
            <a:off x="1621777" y="1816356"/>
            <a:ext cx="1550894" cy="3818965"/>
          </a:xfrm>
          <a:prstGeom prst="rect">
            <a:avLst/>
          </a:prstGeom>
          <a:noFill/>
          <a:ln>
            <a:noFill/>
          </a:ln>
        </p:spPr>
      </p:pic>
      <p:cxnSp>
        <p:nvCxnSpPr>
          <p:cNvPr id="172" name="Google Shape;172;p22"/>
          <p:cNvCxnSpPr>
            <a:stCxn id="173" idx="1"/>
          </p:cNvCxnSpPr>
          <p:nvPr/>
        </p:nvCxnSpPr>
        <p:spPr>
          <a:xfrm rot="10800000">
            <a:off x="2734213" y="4043091"/>
            <a:ext cx="3584700" cy="863700"/>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74" name="Google Shape;174;p22"/>
          <p:cNvSpPr txBox="1"/>
          <p:nvPr/>
        </p:nvSpPr>
        <p:spPr>
          <a:xfrm>
            <a:off x="1164099" y="1110532"/>
            <a:ext cx="223009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Nombre d la función </a:t>
            </a:r>
            <a:endParaRPr b="0" i="0" sz="1400" u="none" cap="none" strike="noStrike">
              <a:solidFill>
                <a:srgbClr val="000000"/>
              </a:solidFill>
              <a:latin typeface="Arial"/>
              <a:ea typeface="Arial"/>
              <a:cs typeface="Arial"/>
              <a:sym typeface="Arial"/>
            </a:endParaRPr>
          </a:p>
        </p:txBody>
      </p:sp>
      <p:cxnSp>
        <p:nvCxnSpPr>
          <p:cNvPr id="175" name="Google Shape;175;p22"/>
          <p:cNvCxnSpPr>
            <a:stCxn id="176" idx="1"/>
          </p:cNvCxnSpPr>
          <p:nvPr/>
        </p:nvCxnSpPr>
        <p:spPr>
          <a:xfrm rot="10800000">
            <a:off x="2976237" y="2940439"/>
            <a:ext cx="2892300" cy="785400"/>
          </a:xfrm>
          <a:prstGeom prst="straightConnector1">
            <a:avLst/>
          </a:prstGeom>
          <a:noFill/>
          <a:ln cap="flat" cmpd="sng" w="25400">
            <a:solidFill>
              <a:schemeClr val="accent1"/>
            </a:solidFill>
            <a:prstDash val="solid"/>
            <a:round/>
            <a:headEnd len="sm" w="sm" type="none"/>
            <a:tailEnd len="med" w="med" type="triangle"/>
          </a:ln>
          <a:effectLst>
            <a:outerShdw blurRad="38100" rotWithShape="0" algn="br" dir="2700000" dist="25400">
              <a:srgbClr val="000000">
                <a:alpha val="60000"/>
              </a:srgbClr>
            </a:outerShdw>
          </a:effectLst>
        </p:spPr>
      </p:cxnSp>
      <p:sp>
        <p:nvSpPr>
          <p:cNvPr id="176" name="Google Shape;176;p22"/>
          <p:cNvSpPr txBox="1"/>
          <p:nvPr/>
        </p:nvSpPr>
        <p:spPr>
          <a:xfrm>
            <a:off x="5868537" y="3541173"/>
            <a:ext cx="222689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Actualizar navegador </a:t>
            </a:r>
            <a:endParaRPr b="0" i="0" sz="1400" u="none" cap="none" strike="noStrike">
              <a:solidFill>
                <a:srgbClr val="000000"/>
              </a:solidFill>
              <a:latin typeface="Arial"/>
              <a:ea typeface="Arial"/>
              <a:cs typeface="Arial"/>
              <a:sym typeface="Arial"/>
            </a:endParaRPr>
          </a:p>
        </p:txBody>
      </p:sp>
      <p:sp>
        <p:nvSpPr>
          <p:cNvPr id="173" name="Google Shape;173;p22"/>
          <p:cNvSpPr txBox="1"/>
          <p:nvPr/>
        </p:nvSpPr>
        <p:spPr>
          <a:xfrm>
            <a:off x="6318913" y="4722125"/>
            <a:ext cx="172194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s-CO" sz="1800" u="none" cap="none" strike="noStrike">
                <a:solidFill>
                  <a:schemeClr val="dk1"/>
                </a:solidFill>
                <a:latin typeface="Calibri"/>
                <a:ea typeface="Calibri"/>
                <a:cs typeface="Calibri"/>
                <a:sym typeface="Calibri"/>
              </a:rPr>
              <a:t>Función creada </a:t>
            </a:r>
            <a:endParaRPr b="0" i="0" sz="1400" u="none" cap="none" strike="noStrike">
              <a:solidFill>
                <a:srgbClr val="000000"/>
              </a:solidFill>
              <a:latin typeface="Arial"/>
              <a:ea typeface="Arial"/>
              <a:cs typeface="Arial"/>
              <a:sym typeface="Arial"/>
            </a:endParaRPr>
          </a:p>
        </p:txBody>
      </p:sp>
      <p:pic>
        <p:nvPicPr>
          <p:cNvPr id="177" name="Google Shape;177;p22"/>
          <p:cNvPicPr preferRelativeResize="0"/>
          <p:nvPr/>
        </p:nvPicPr>
        <p:blipFill rotWithShape="1">
          <a:blip r:embed="rId4">
            <a:alphaModFix/>
          </a:blip>
          <a:srcRect b="19721" l="32654" r="34218" t="23473"/>
          <a:stretch/>
        </p:blipFill>
        <p:spPr>
          <a:xfrm>
            <a:off x="9492192" y="298855"/>
            <a:ext cx="2109542" cy="203491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pic>
        <p:nvPicPr>
          <p:cNvPr id="182" name="Google Shape;182;p23"/>
          <p:cNvPicPr preferRelativeResize="0"/>
          <p:nvPr/>
        </p:nvPicPr>
        <p:blipFill rotWithShape="1">
          <a:blip r:embed="rId3">
            <a:alphaModFix/>
          </a:blip>
          <a:srcRect b="17909" l="0" r="0" t="0"/>
          <a:stretch/>
        </p:blipFill>
        <p:spPr>
          <a:xfrm>
            <a:off x="188259" y="259976"/>
            <a:ext cx="11403106" cy="562983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etrospección">
  <a:themeElements>
    <a:clrScheme name="Retrospección">
      <a:dk1>
        <a:srgbClr val="000000"/>
      </a:dk1>
      <a:lt1>
        <a:srgbClr val="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